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926" r:id="rId7"/>
    <p:sldMasterId id="2147483881" r:id="rId8"/>
  </p:sldMasterIdLst>
  <p:notesMasterIdLst>
    <p:notesMasterId r:id="rId37"/>
  </p:notesMasterIdLst>
  <p:handoutMasterIdLst>
    <p:handoutMasterId r:id="rId38"/>
  </p:handoutMasterIdLst>
  <p:sldIdLst>
    <p:sldId id="1779" r:id="rId9"/>
    <p:sldId id="1970" r:id="rId10"/>
    <p:sldId id="1800" r:id="rId11"/>
    <p:sldId id="1941" r:id="rId12"/>
    <p:sldId id="1806" r:id="rId13"/>
    <p:sldId id="1951" r:id="rId14"/>
    <p:sldId id="1945" r:id="rId15"/>
    <p:sldId id="1952" r:id="rId16"/>
    <p:sldId id="1953" r:id="rId17"/>
    <p:sldId id="1964" r:id="rId18"/>
    <p:sldId id="1944" r:id="rId19"/>
    <p:sldId id="1956" r:id="rId20"/>
    <p:sldId id="1948" r:id="rId21"/>
    <p:sldId id="1946" r:id="rId22"/>
    <p:sldId id="1965" r:id="rId23"/>
    <p:sldId id="1966" r:id="rId24"/>
    <p:sldId id="1968" r:id="rId25"/>
    <p:sldId id="1969" r:id="rId26"/>
    <p:sldId id="1962" r:id="rId27"/>
    <p:sldId id="1949" r:id="rId28"/>
    <p:sldId id="1958" r:id="rId29"/>
    <p:sldId id="1957" r:id="rId30"/>
    <p:sldId id="1959" r:id="rId31"/>
    <p:sldId id="1960" r:id="rId32"/>
    <p:sldId id="1961" r:id="rId33"/>
    <p:sldId id="1963" r:id="rId34"/>
    <p:sldId id="1838"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91D150"/>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gs" Target="tags/tag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6729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8835047"/>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9.xml"/><Relationship Id="rId5" Type="http://schemas.openxmlformats.org/officeDocument/2006/relationships/image" Target="../media/image24.emf"/><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hyperlink" Target="https://hc34.hotchips.org/" TargetMode="External"/><Relationship Id="rId13" Type="http://schemas.openxmlformats.org/officeDocument/2006/relationships/hyperlink" Target="https://developer.aliyun.com/article/603617" TargetMode="External"/><Relationship Id="rId3" Type="http://schemas.openxmlformats.org/officeDocument/2006/relationships/hyperlink" Target="https://blog.csdn.net/BtB5e6Nsu1g511Eg5XEg/article/details/86762135" TargetMode="External"/><Relationship Id="rId7" Type="http://schemas.openxmlformats.org/officeDocument/2006/relationships/hyperlink" Target="https://www.servethehome.com/nvidia-nvswitch-details-at-hot-chips-30/" TargetMode="External"/><Relationship Id="rId12" Type="http://schemas.openxmlformats.org/officeDocument/2006/relationships/hyperlink" Target="https://developer.aliyun.com/article/591403" TargetMode="External"/><Relationship Id="rId2" Type="http://schemas.openxmlformats.org/officeDocument/2006/relationships/hyperlink" Target="https://fuse.wikichip.org/news/1224/a-look-at-nvidias-nvlink-interconnect-and-the-nvswitch/" TargetMode="External"/><Relationship Id="rId1" Type="http://schemas.openxmlformats.org/officeDocument/2006/relationships/slideLayout" Target="../slideLayouts/slideLayout5.xml"/><Relationship Id="rId6" Type="http://schemas.openxmlformats.org/officeDocument/2006/relationships/hyperlink" Target="https://www.servethehome.com/nvidia-nvlink4-nvswitch-at-hot-chips-34/" TargetMode="External"/><Relationship Id="rId11" Type="http://schemas.openxmlformats.org/officeDocument/2006/relationships/hyperlink" Target="https://www.zhihu.com/question/63219175" TargetMode="External"/><Relationship Id="rId5" Type="http://schemas.openxmlformats.org/officeDocument/2006/relationships/hyperlink" Target="https://www.nextplatform.com/2016/05/04/nvlink-takes-gpu-acceleration-next-level/" TargetMode="External"/><Relationship Id="rId15" Type="http://schemas.openxmlformats.org/officeDocument/2006/relationships/hyperlink" Target="https://blog.csdn.net/tony_vip/article/details/117131380" TargetMode="External"/><Relationship Id="rId10" Type="http://schemas.openxmlformats.org/officeDocument/2006/relationships/hyperlink" Target="https://zhuanlan.zhihu.com/p/399405214" TargetMode="External"/><Relationship Id="rId4" Type="http://schemas.openxmlformats.org/officeDocument/2006/relationships/hyperlink" Target="https://developer.nvidia.com/blog/upgrading-multi-gpu-interconnectivity-with-the-third-generation-nvidia-nvswitch/" TargetMode="External"/><Relationship Id="rId9" Type="http://schemas.openxmlformats.org/officeDocument/2006/relationships/hyperlink" Target="https://www.infoq.cn/article/3d4msrvs8zotgcj7*krt" TargetMode="External"/><Relationship Id="rId14" Type="http://schemas.openxmlformats.org/officeDocument/2006/relationships/hyperlink" Target="https://developer.aliyun.com/article/59918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28575">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ln w="28575">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基础与结构</a:t>
            </a:r>
            <a:endParaRPr lang="en-US" altLang="zh-CN" sz="9600" dirty="0">
              <a:ln w="28575">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a:xfrm>
            <a:off x="623635" y="1268760"/>
            <a:ext cx="10963473" cy="1512168"/>
          </a:xfrm>
        </p:spPr>
        <p:txBody>
          <a:bodyPr/>
          <a:lstStyle/>
          <a:p>
            <a:r>
              <a:rPr lang="zh-CN" altLang="en-US" dirty="0"/>
              <a:t>为了计算节点互联，多个 </a:t>
            </a:r>
            <a:r>
              <a:rPr lang="en-US" altLang="zh-CN" dirty="0"/>
              <a:t>GPU</a:t>
            </a:r>
            <a:r>
              <a:rPr lang="zh-CN" altLang="en-US" dirty="0"/>
              <a:t> 通过 </a:t>
            </a:r>
            <a:r>
              <a:rPr lang="en-US" altLang="zh-CN" dirty="0"/>
              <a:t>PCIe Switch</a:t>
            </a:r>
            <a:r>
              <a:rPr lang="zh-CN" altLang="en-US" dirty="0"/>
              <a:t> 直接与 </a:t>
            </a:r>
            <a:r>
              <a:rPr lang="en-US" altLang="zh-CN" dirty="0"/>
              <a:t>CPU</a:t>
            </a:r>
            <a:r>
              <a:rPr lang="zh-CN" altLang="en-US" dirty="0"/>
              <a:t> 相连。</a:t>
            </a:r>
            <a:r>
              <a:rPr lang="en-US" altLang="zh-CN" dirty="0"/>
              <a:t>PCIe 3.0</a:t>
            </a:r>
            <a:r>
              <a:rPr lang="zh-CN" altLang="en-US" dirty="0"/>
              <a:t> </a:t>
            </a:r>
            <a:r>
              <a:rPr lang="en-US" altLang="zh-CN" dirty="0"/>
              <a:t>x</a:t>
            </a:r>
            <a:r>
              <a:rPr lang="zh-CN" altLang="en-US" dirty="0"/>
              <a:t> </a:t>
            </a:r>
            <a:r>
              <a:rPr lang="en-US" altLang="zh-CN" dirty="0"/>
              <a:t>16</a:t>
            </a:r>
            <a:r>
              <a:rPr lang="zh-CN" altLang="en-US" dirty="0"/>
              <a:t> </a:t>
            </a:r>
            <a:r>
              <a:rPr lang="en-US" altLang="zh-CN" dirty="0"/>
              <a:t>~32GB/s</a:t>
            </a:r>
            <a:r>
              <a:rPr lang="zh-CN" altLang="en-US" dirty="0"/>
              <a:t> 双向带宽，但是当训练数据不停增长的时候，互联方案称为系统瓶颈。如果不改进这个互联带宽，那么新时代</a:t>
            </a:r>
            <a:r>
              <a:rPr lang="en-US" altLang="zh-CN" dirty="0"/>
              <a:t>GPU</a:t>
            </a:r>
            <a:r>
              <a:rPr lang="zh-CN" altLang="en-US" dirty="0"/>
              <a:t>带来的额外性能就没法发挥出来，从而无法满足现实需求负载的增长。</a:t>
            </a:r>
          </a:p>
        </p:txBody>
      </p:sp>
      <p:pic>
        <p:nvPicPr>
          <p:cNvPr id="2" name="图片 1">
            <a:extLst>
              <a:ext uri="{FF2B5EF4-FFF2-40B4-BE49-F238E27FC236}">
                <a16:creationId xmlns:a16="http://schemas.microsoft.com/office/drawing/2014/main" id="{EB373C6F-9DFA-8040-959C-0C548A59BF0E}"/>
              </a:ext>
            </a:extLst>
          </p:cNvPr>
          <p:cNvPicPr>
            <a:picLocks noChangeAspect="1"/>
          </p:cNvPicPr>
          <p:nvPr/>
        </p:nvPicPr>
        <p:blipFill>
          <a:blip r:embed="rId2"/>
          <a:stretch>
            <a:fillRect/>
          </a:stretch>
        </p:blipFill>
        <p:spPr>
          <a:xfrm>
            <a:off x="1264643" y="3003511"/>
            <a:ext cx="9667475" cy="3181478"/>
          </a:xfrm>
          <a:prstGeom prst="rect">
            <a:avLst/>
          </a:prstGeom>
        </p:spPr>
      </p:pic>
    </p:spTree>
    <p:extLst>
      <p:ext uri="{BB962C8B-B14F-4D97-AF65-F5344CB8AC3E}">
        <p14:creationId xmlns:p14="http://schemas.microsoft.com/office/powerpoint/2010/main" val="7391360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结构</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054FB9-ACB7-C942-AC29-468A50AB3C6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5" name="内容占位符 4">
            <a:extLst>
              <a:ext uri="{FF2B5EF4-FFF2-40B4-BE49-F238E27FC236}">
                <a16:creationId xmlns:a16="http://schemas.microsoft.com/office/drawing/2014/main" id="{1100BF80-120D-E84C-AE52-C3DE114C0ACA}"/>
              </a:ext>
            </a:extLst>
          </p:cNvPr>
          <p:cNvSpPr>
            <a:spLocks noGrp="1"/>
          </p:cNvSpPr>
          <p:nvPr>
            <p:ph sz="half" idx="1"/>
          </p:nvPr>
        </p:nvSpPr>
        <p:spPr>
          <a:xfrm>
            <a:off x="623636" y="1412776"/>
            <a:ext cx="5474745" cy="4896544"/>
          </a:xfrm>
        </p:spPr>
        <p:txBody>
          <a:bodyPr anchor="ctr"/>
          <a:lstStyle/>
          <a:p>
            <a:r>
              <a:rPr lang="zh-CN" altLang="en-US" dirty="0"/>
              <a:t>单条 </a:t>
            </a:r>
            <a:r>
              <a:rPr lang="en-US" altLang="zh-CN" dirty="0"/>
              <a:t>NVLink</a:t>
            </a:r>
            <a:r>
              <a:rPr lang="zh-CN" altLang="en-US" dirty="0"/>
              <a:t> 是一种双工双路信道，其通过组合 </a:t>
            </a:r>
            <a:r>
              <a:rPr lang="en-US" altLang="zh-CN" dirty="0"/>
              <a:t>32</a:t>
            </a:r>
            <a:r>
              <a:rPr lang="zh-CN" altLang="en-US" dirty="0"/>
              <a:t> 条配线，从而在每个方向上可以产生</a:t>
            </a:r>
            <a:r>
              <a:rPr lang="en-US" altLang="zh-CN" dirty="0"/>
              <a:t>8</a:t>
            </a:r>
            <a:r>
              <a:rPr lang="zh-CN" altLang="en-US" dirty="0"/>
              <a:t>对不同的配对（</a:t>
            </a:r>
            <a:r>
              <a:rPr lang="en-US" altLang="zh-CN" dirty="0"/>
              <a:t>2bi</a:t>
            </a:r>
            <a:r>
              <a:rPr lang="zh-CN" altLang="en-US" dirty="0"/>
              <a:t> </a:t>
            </a:r>
            <a:r>
              <a:rPr lang="en-US" altLang="zh-CN" dirty="0"/>
              <a:t>x</a:t>
            </a:r>
            <a:r>
              <a:rPr lang="zh-CN" altLang="en-US" dirty="0"/>
              <a:t> </a:t>
            </a:r>
            <a:r>
              <a:rPr lang="en-US" altLang="zh-CN" dirty="0"/>
              <a:t>8pair</a:t>
            </a:r>
            <a:r>
              <a:rPr lang="zh-CN" altLang="en-US" dirty="0"/>
              <a:t> </a:t>
            </a:r>
            <a:r>
              <a:rPr lang="en-US" altLang="zh-CN" dirty="0"/>
              <a:t>x</a:t>
            </a:r>
            <a:r>
              <a:rPr lang="zh-CN" altLang="en-US" dirty="0"/>
              <a:t> </a:t>
            </a:r>
            <a:r>
              <a:rPr lang="en-US" altLang="zh-CN" dirty="0"/>
              <a:t>2wire</a:t>
            </a:r>
            <a:r>
              <a:rPr lang="zh-CN" altLang="en-US" dirty="0"/>
              <a:t> </a:t>
            </a:r>
            <a:r>
              <a:rPr lang="en-US" altLang="zh-CN" dirty="0"/>
              <a:t>=</a:t>
            </a:r>
            <a:r>
              <a:rPr lang="zh-CN" altLang="en-US" dirty="0"/>
              <a:t> </a:t>
            </a:r>
            <a:r>
              <a:rPr lang="en-US" altLang="zh-CN" dirty="0"/>
              <a:t>32wire</a:t>
            </a:r>
            <a:r>
              <a:rPr lang="zh-CN" altLang="en-US" dirty="0"/>
              <a:t>）</a:t>
            </a:r>
            <a:endParaRPr lang="en-US" altLang="zh-CN" dirty="0"/>
          </a:p>
          <a:p>
            <a:endParaRPr lang="en-US" altLang="zh-CN" dirty="0"/>
          </a:p>
          <a:p>
            <a:r>
              <a:rPr lang="en-US" altLang="zh-CN" dirty="0"/>
              <a:t>P100</a:t>
            </a:r>
            <a:r>
              <a:rPr lang="zh-CN" altLang="en-US" dirty="0"/>
              <a:t>上，集成了</a:t>
            </a:r>
            <a:r>
              <a:rPr lang="en-US" altLang="zh-CN" dirty="0"/>
              <a:t>4</a:t>
            </a:r>
            <a:r>
              <a:rPr lang="zh-CN" altLang="en-US" dirty="0"/>
              <a:t>条</a:t>
            </a:r>
            <a:r>
              <a:rPr lang="en-US" altLang="zh-CN" dirty="0"/>
              <a:t>nvlink</a:t>
            </a:r>
            <a:r>
              <a:rPr lang="zh-CN" altLang="en-US" dirty="0"/>
              <a:t>。每条</a:t>
            </a:r>
            <a:r>
              <a:rPr lang="en-US" altLang="zh-CN" dirty="0"/>
              <a:t>link</a:t>
            </a:r>
            <a:r>
              <a:rPr lang="zh-CN" altLang="en-US" dirty="0"/>
              <a:t>具备双路共</a:t>
            </a:r>
            <a:r>
              <a:rPr lang="en-US" altLang="zh-CN" dirty="0"/>
              <a:t>40GB/s</a:t>
            </a:r>
            <a:r>
              <a:rPr lang="zh-CN" altLang="en-US" dirty="0"/>
              <a:t>的带宽，整个芯片具备整整</a:t>
            </a:r>
            <a:r>
              <a:rPr lang="en-US" altLang="zh-CN" dirty="0"/>
              <a:t>160GB/s</a:t>
            </a:r>
            <a:r>
              <a:rPr lang="zh-CN" altLang="en-US" dirty="0"/>
              <a:t>的带宽。</a:t>
            </a:r>
          </a:p>
        </p:txBody>
      </p:sp>
      <p:pic>
        <p:nvPicPr>
          <p:cNvPr id="6" name="图片 5">
            <a:extLst>
              <a:ext uri="{FF2B5EF4-FFF2-40B4-BE49-F238E27FC236}">
                <a16:creationId xmlns:a16="http://schemas.microsoft.com/office/drawing/2014/main" id="{1D4BD0EC-9167-304A-BDE8-040A70E1F3A1}"/>
              </a:ext>
            </a:extLst>
          </p:cNvPr>
          <p:cNvPicPr>
            <a:picLocks noChangeAspect="1"/>
          </p:cNvPicPr>
          <p:nvPr/>
        </p:nvPicPr>
        <p:blipFill>
          <a:blip r:embed="rId2"/>
          <a:stretch>
            <a:fillRect/>
          </a:stretch>
        </p:blipFill>
        <p:spPr>
          <a:xfrm>
            <a:off x="6602437" y="742401"/>
            <a:ext cx="4183434" cy="5445224"/>
          </a:xfrm>
          <a:prstGeom prst="rect">
            <a:avLst/>
          </a:prstGeom>
        </p:spPr>
      </p:pic>
    </p:spTree>
    <p:extLst>
      <p:ext uri="{BB962C8B-B14F-4D97-AF65-F5344CB8AC3E}">
        <p14:creationId xmlns:p14="http://schemas.microsoft.com/office/powerpoint/2010/main" val="401573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0E5AACB-CAF1-8C4C-BB06-30D9D8720009}"/>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p>
        </p:txBody>
      </p:sp>
      <p:sp>
        <p:nvSpPr>
          <p:cNvPr id="3" name="内容占位符 2">
            <a:extLst>
              <a:ext uri="{FF2B5EF4-FFF2-40B4-BE49-F238E27FC236}">
                <a16:creationId xmlns:a16="http://schemas.microsoft.com/office/drawing/2014/main" id="{AFF8ED68-A472-E743-9760-99E79D900D96}"/>
              </a:ext>
            </a:extLst>
          </p:cNvPr>
          <p:cNvSpPr>
            <a:spLocks noGrp="1"/>
          </p:cNvSpPr>
          <p:nvPr>
            <p:ph sz="half" idx="1"/>
          </p:nvPr>
        </p:nvSpPr>
        <p:spPr>
          <a:xfrm>
            <a:off x="623635" y="1412776"/>
            <a:ext cx="5906794" cy="4608512"/>
          </a:xfrm>
        </p:spPr>
        <p:txBody>
          <a:bodyPr anchor="ctr"/>
          <a:lstStyle/>
          <a:p>
            <a:pPr>
              <a:lnSpc>
                <a:spcPct val="200000"/>
              </a:lnSpc>
            </a:pPr>
            <a:r>
              <a:rPr kumimoji="1" lang="en-US" altLang="zh-CN" dirty="0"/>
              <a:t>P100</a:t>
            </a:r>
            <a:r>
              <a:rPr kumimoji="1" lang="zh-CN" altLang="en-US" dirty="0"/>
              <a:t> </a:t>
            </a:r>
            <a:r>
              <a:rPr kumimoji="1" lang="en-US" altLang="zh-CN" dirty="0"/>
              <a:t>supports</a:t>
            </a:r>
            <a:r>
              <a:rPr kumimoji="1" lang="zh-CN" altLang="en-US" dirty="0"/>
              <a:t> </a:t>
            </a:r>
            <a:r>
              <a:rPr kumimoji="1" lang="en-US" altLang="zh-CN" dirty="0"/>
              <a:t>4</a:t>
            </a:r>
            <a:r>
              <a:rPr kumimoji="1" lang="zh-CN" altLang="en-US" dirty="0"/>
              <a:t> </a:t>
            </a:r>
            <a:r>
              <a:rPr kumimoji="1" lang="en-US" altLang="zh-CN" dirty="0"/>
              <a:t>NVLinks</a:t>
            </a:r>
          </a:p>
          <a:p>
            <a:pPr>
              <a:lnSpc>
                <a:spcPct val="200000"/>
              </a:lnSpc>
            </a:pPr>
            <a:r>
              <a:rPr kumimoji="1" lang="en-US" altLang="zh-CN" dirty="0"/>
              <a:t>Up</a:t>
            </a:r>
            <a:r>
              <a:rPr kumimoji="1" lang="zh-CN" altLang="en-US" dirty="0"/>
              <a:t> </a:t>
            </a:r>
            <a:r>
              <a:rPr kumimoji="1" lang="en-US" altLang="zh-CN" dirty="0"/>
              <a:t>to</a:t>
            </a:r>
            <a:r>
              <a:rPr kumimoji="1" lang="zh-CN" altLang="en-US" dirty="0"/>
              <a:t> </a:t>
            </a:r>
            <a:r>
              <a:rPr kumimoji="1" lang="en-US" altLang="zh-CN" dirty="0"/>
              <a:t>94%</a:t>
            </a:r>
            <a:r>
              <a:rPr kumimoji="1" lang="zh-CN" altLang="en-US" dirty="0"/>
              <a:t> </a:t>
            </a:r>
            <a:r>
              <a:rPr kumimoji="1" lang="en-US" altLang="zh-CN" dirty="0"/>
              <a:t>bandwidth</a:t>
            </a:r>
            <a:r>
              <a:rPr kumimoji="1" lang="zh-CN" altLang="en-US" dirty="0"/>
              <a:t> </a:t>
            </a:r>
            <a:r>
              <a:rPr kumimoji="1" lang="en-US" altLang="zh-CN" dirty="0"/>
              <a:t>efficiency</a:t>
            </a:r>
          </a:p>
          <a:p>
            <a:pPr>
              <a:lnSpc>
                <a:spcPct val="200000"/>
              </a:lnSpc>
            </a:pPr>
            <a:r>
              <a:rPr kumimoji="1" lang="en-US" altLang="zh-CN" dirty="0"/>
              <a:t>Supports</a:t>
            </a:r>
            <a:r>
              <a:rPr kumimoji="1" lang="zh-CN" altLang="en-US" dirty="0"/>
              <a:t> </a:t>
            </a:r>
            <a:r>
              <a:rPr kumimoji="1" lang="en-US" altLang="zh-CN" dirty="0"/>
              <a:t>read/writes/atomics</a:t>
            </a:r>
            <a:r>
              <a:rPr kumimoji="1" lang="zh-CN" altLang="en-US" dirty="0"/>
              <a:t> </a:t>
            </a:r>
            <a:r>
              <a:rPr kumimoji="1" lang="en-US" altLang="zh-CN" dirty="0"/>
              <a:t>to</a:t>
            </a:r>
            <a:r>
              <a:rPr kumimoji="1" lang="zh-CN" altLang="en-US" dirty="0"/>
              <a:t> </a:t>
            </a:r>
            <a:r>
              <a:rPr kumimoji="1" lang="en-US" altLang="zh-CN" dirty="0"/>
              <a:t>peer</a:t>
            </a:r>
            <a:r>
              <a:rPr kumimoji="1" lang="zh-CN" altLang="en-US" dirty="0"/>
              <a:t> </a:t>
            </a:r>
            <a:r>
              <a:rPr kumimoji="1" lang="en-US" altLang="zh-CN" dirty="0"/>
              <a:t>GPU</a:t>
            </a:r>
          </a:p>
          <a:p>
            <a:pPr>
              <a:lnSpc>
                <a:spcPct val="200000"/>
              </a:lnSpc>
            </a:pPr>
            <a:r>
              <a:rPr kumimoji="1" lang="en-US" altLang="zh-CN" dirty="0"/>
              <a:t>Supports</a:t>
            </a:r>
            <a:r>
              <a:rPr kumimoji="1" lang="zh-CN" altLang="en-US" dirty="0"/>
              <a:t> </a:t>
            </a:r>
            <a:r>
              <a:rPr kumimoji="1" lang="en-US" altLang="zh-CN" dirty="0"/>
              <a:t>read/write</a:t>
            </a:r>
            <a:r>
              <a:rPr kumimoji="1" lang="zh-CN" altLang="en-US" dirty="0"/>
              <a:t> </a:t>
            </a:r>
            <a:r>
              <a:rPr kumimoji="1" lang="en-US" altLang="zh-CN" dirty="0"/>
              <a:t>to</a:t>
            </a:r>
            <a:r>
              <a:rPr kumimoji="1" lang="zh-CN" altLang="en-US" dirty="0"/>
              <a:t> </a:t>
            </a:r>
            <a:r>
              <a:rPr kumimoji="1" lang="en-US" altLang="zh-CN" dirty="0"/>
              <a:t>NVLink-enabled</a:t>
            </a:r>
            <a:r>
              <a:rPr kumimoji="1" lang="zh-CN" altLang="en-US" dirty="0"/>
              <a:t> </a:t>
            </a:r>
            <a:r>
              <a:rPr kumimoji="1" lang="en-US" altLang="zh-CN" dirty="0"/>
              <a:t>CPU</a:t>
            </a:r>
          </a:p>
          <a:p>
            <a:pPr>
              <a:lnSpc>
                <a:spcPct val="200000"/>
              </a:lnSpc>
            </a:pPr>
            <a:r>
              <a:rPr kumimoji="1" lang="en-US" altLang="zh-CN" dirty="0"/>
              <a:t>Links</a:t>
            </a:r>
            <a:r>
              <a:rPr kumimoji="1" lang="zh-CN" altLang="en-US" dirty="0"/>
              <a:t> </a:t>
            </a:r>
            <a:r>
              <a:rPr kumimoji="1" lang="en-US" altLang="zh-CN" dirty="0"/>
              <a:t>can</a:t>
            </a:r>
            <a:r>
              <a:rPr kumimoji="1" lang="zh-CN" altLang="en-US" dirty="0"/>
              <a:t> </a:t>
            </a:r>
            <a:r>
              <a:rPr kumimoji="1" lang="en-US" altLang="zh-CN" dirty="0"/>
              <a:t>be</a:t>
            </a:r>
            <a:r>
              <a:rPr kumimoji="1" lang="zh-CN" altLang="en-US" dirty="0"/>
              <a:t> </a:t>
            </a:r>
            <a:r>
              <a:rPr kumimoji="1" lang="en-US" altLang="zh-CN" dirty="0"/>
              <a:t>ganged</a:t>
            </a:r>
            <a:r>
              <a:rPr kumimoji="1" lang="zh-CN" altLang="en-US" dirty="0"/>
              <a:t> </a:t>
            </a:r>
            <a:r>
              <a:rPr kumimoji="1" lang="en-US" altLang="zh-CN" dirty="0"/>
              <a:t>for</a:t>
            </a:r>
            <a:r>
              <a:rPr kumimoji="1" lang="zh-CN" altLang="en-US" dirty="0"/>
              <a:t> </a:t>
            </a:r>
            <a:r>
              <a:rPr kumimoji="1" lang="en-US" altLang="zh-CN" dirty="0"/>
              <a:t>higher</a:t>
            </a:r>
            <a:r>
              <a:rPr kumimoji="1" lang="zh-CN" altLang="en-US" dirty="0"/>
              <a:t> </a:t>
            </a:r>
            <a:r>
              <a:rPr kumimoji="1" lang="en-US" altLang="zh-CN" dirty="0"/>
              <a:t>bandwidth</a:t>
            </a:r>
            <a:endParaRPr kumimoji="1" lang="zh-CN" altLang="en-US" dirty="0"/>
          </a:p>
        </p:txBody>
      </p:sp>
      <p:pic>
        <p:nvPicPr>
          <p:cNvPr id="8" name="图片 7">
            <a:extLst>
              <a:ext uri="{FF2B5EF4-FFF2-40B4-BE49-F238E27FC236}">
                <a16:creationId xmlns:a16="http://schemas.microsoft.com/office/drawing/2014/main" id="{3AA100CC-D4CB-334A-ACF0-7FBB290D3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5338" y="1772816"/>
            <a:ext cx="5676900" cy="4076700"/>
          </a:xfrm>
          <a:prstGeom prst="rect">
            <a:avLst/>
          </a:prstGeom>
        </p:spPr>
      </p:pic>
    </p:spTree>
    <p:extLst>
      <p:ext uri="{BB962C8B-B14F-4D97-AF65-F5344CB8AC3E}">
        <p14:creationId xmlns:p14="http://schemas.microsoft.com/office/powerpoint/2010/main" val="3812451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33343-5EDC-434A-A9CB-0196A0804713}"/>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endParaRPr kumimoji="1" lang="zh-CN" altLang="en-US" dirty="0"/>
          </a:p>
        </p:txBody>
      </p:sp>
      <p:pic>
        <p:nvPicPr>
          <p:cNvPr id="8" name="图片 7">
            <a:extLst>
              <a:ext uri="{FF2B5EF4-FFF2-40B4-BE49-F238E27FC236}">
                <a16:creationId xmlns:a16="http://schemas.microsoft.com/office/drawing/2014/main" id="{F179B9A0-0C2D-0A41-A9F6-524D909D5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415" y="1382009"/>
            <a:ext cx="8973932" cy="4968552"/>
          </a:xfrm>
          <a:prstGeom prst="rect">
            <a:avLst/>
          </a:prstGeom>
        </p:spPr>
      </p:pic>
      <p:sp>
        <p:nvSpPr>
          <p:cNvPr id="3" name="矩形 2">
            <a:extLst>
              <a:ext uri="{FF2B5EF4-FFF2-40B4-BE49-F238E27FC236}">
                <a16:creationId xmlns:a16="http://schemas.microsoft.com/office/drawing/2014/main" id="{F6807FBA-E0AB-DA44-961B-303CE480F310}"/>
              </a:ext>
            </a:extLst>
          </p:cNvPr>
          <p:cNvSpPr/>
          <p:nvPr/>
        </p:nvSpPr>
        <p:spPr>
          <a:xfrm>
            <a:off x="5946806" y="761041"/>
            <a:ext cx="5410455" cy="369332"/>
          </a:xfrm>
          <a:prstGeom prst="rect">
            <a:avLst/>
          </a:prstGeom>
        </p:spPr>
        <p:txBody>
          <a:bodyPr wrap="none">
            <a:spAutoFit/>
          </a:bodyPr>
          <a:lstStyle/>
          <a:p>
            <a:r>
              <a:rPr lang="zh-CN" altLang="en-US" i="1" dirty="0">
                <a:solidFill>
                  <a:srgbClr val="59595A"/>
                </a:solidFill>
                <a:latin typeface="Gill Sans MT" panose="020B0502020104020203" pitchFamily="34" charset="0"/>
                <a:ea typeface="Microsoft YaHei" panose="020B0503020204020204" pitchFamily="34" charset="-122"/>
              </a:rPr>
              <a:t>物理层（</a:t>
            </a:r>
            <a:r>
              <a:rPr lang="en-US" altLang="zh-CN" i="1" dirty="0">
                <a:solidFill>
                  <a:srgbClr val="59595A"/>
                </a:solidFill>
                <a:latin typeface="Gill Sans MT" panose="020B0502020104020203" pitchFamily="34" charset="0"/>
                <a:ea typeface="Microsoft YaHei" panose="020B0503020204020204" pitchFamily="34" charset="-122"/>
              </a:rPr>
              <a:t>PHY</a:t>
            </a:r>
            <a:r>
              <a:rPr lang="zh-CN" altLang="en-US" i="1" dirty="0">
                <a:solidFill>
                  <a:srgbClr val="59595A"/>
                </a:solidFill>
                <a:latin typeface="Gill Sans MT" panose="020B0502020104020203" pitchFamily="34" charset="0"/>
                <a:ea typeface="Microsoft YaHei" panose="020B0503020204020204" pitchFamily="34" charset="-122"/>
              </a:rPr>
              <a:t>）、数据链路层（</a:t>
            </a:r>
            <a:r>
              <a:rPr lang="en-US" altLang="zh-CN" i="1" dirty="0">
                <a:solidFill>
                  <a:srgbClr val="59595A"/>
                </a:solidFill>
                <a:latin typeface="Gill Sans MT" panose="020B0502020104020203" pitchFamily="34" charset="0"/>
                <a:ea typeface="Microsoft YaHei" panose="020B0503020204020204" pitchFamily="34" charset="-122"/>
              </a:rPr>
              <a:t>DL</a:t>
            </a:r>
            <a:r>
              <a:rPr lang="zh-CN" altLang="en-US" i="1" dirty="0">
                <a:solidFill>
                  <a:srgbClr val="59595A"/>
                </a:solidFill>
                <a:latin typeface="Gill Sans MT" panose="020B0502020104020203" pitchFamily="34" charset="0"/>
                <a:ea typeface="Microsoft YaHei" panose="020B0503020204020204" pitchFamily="34" charset="-122"/>
              </a:rPr>
              <a:t>）、交易层（</a:t>
            </a:r>
            <a:r>
              <a:rPr lang="en-US" altLang="zh-CN" i="1" dirty="0">
                <a:solidFill>
                  <a:srgbClr val="59595A"/>
                </a:solidFill>
                <a:latin typeface="Gill Sans MT" panose="020B0502020104020203" pitchFamily="34" charset="0"/>
                <a:ea typeface="Microsoft YaHei" panose="020B0503020204020204" pitchFamily="34" charset="-122"/>
              </a:rPr>
              <a:t>TL</a:t>
            </a:r>
            <a:r>
              <a:rPr lang="zh-CN" altLang="en-US" i="1" dirty="0">
                <a:solidFill>
                  <a:srgbClr val="59595A"/>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1706772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6EF73A4-64AA-3E48-BE71-245D877E7E27}"/>
              </a:ext>
            </a:extLst>
          </p:cNvPr>
          <p:cNvSpPr>
            <a:spLocks noGrp="1"/>
          </p:cNvSpPr>
          <p:nvPr>
            <p:ph type="title"/>
          </p:nvPr>
        </p:nvSpPr>
        <p:spPr/>
        <p:txBody>
          <a:bodyPr/>
          <a:lstStyle/>
          <a:p>
            <a:r>
              <a:rPr kumimoji="1" lang="en-US" altLang="zh-CN" dirty="0"/>
              <a:t>NVLink</a:t>
            </a:r>
            <a:r>
              <a:rPr kumimoji="1" lang="zh-CN" altLang="en-US" dirty="0"/>
              <a:t> </a:t>
            </a:r>
            <a:r>
              <a:rPr lang="zh-CN" altLang="en-US" dirty="0"/>
              <a:t>连接</a:t>
            </a:r>
          </a:p>
        </p:txBody>
      </p:sp>
      <p:sp>
        <p:nvSpPr>
          <p:cNvPr id="6" name="内容占位符 5">
            <a:extLst>
              <a:ext uri="{FF2B5EF4-FFF2-40B4-BE49-F238E27FC236}">
                <a16:creationId xmlns:a16="http://schemas.microsoft.com/office/drawing/2014/main" id="{6D12555F-7737-5F4B-9C7D-B89B0DBCD5E6}"/>
              </a:ext>
            </a:extLst>
          </p:cNvPr>
          <p:cNvSpPr>
            <a:spLocks noGrp="1"/>
          </p:cNvSpPr>
          <p:nvPr>
            <p:ph sz="half" idx="1"/>
          </p:nvPr>
        </p:nvSpPr>
        <p:spPr>
          <a:xfrm>
            <a:off x="623635" y="1412776"/>
            <a:ext cx="10963473" cy="1440160"/>
          </a:xfrm>
        </p:spPr>
        <p:txBody>
          <a:bodyPr/>
          <a:lstStyle/>
          <a:p>
            <a:r>
              <a:rPr lang="en-US" altLang="zh-CN" dirty="0"/>
              <a:t>NVLink </a:t>
            </a:r>
            <a:r>
              <a:rPr lang="zh-CN" altLang="en-US" dirty="0"/>
              <a:t>通道称为</a:t>
            </a:r>
            <a:r>
              <a:rPr lang="en-US" altLang="zh-CN" dirty="0"/>
              <a:t>Brick</a:t>
            </a:r>
            <a:r>
              <a:rPr lang="zh-CN" altLang="en-US" dirty="0"/>
              <a:t>。单个 </a:t>
            </a:r>
            <a:r>
              <a:rPr lang="en-US" altLang="zh-CN" dirty="0"/>
              <a:t>NVLink </a:t>
            </a:r>
            <a:r>
              <a:rPr lang="zh-CN" altLang="en-US" dirty="0"/>
              <a:t>是一个双向接口，每个方向包含 </a:t>
            </a:r>
            <a:r>
              <a:rPr lang="en-US" altLang="zh-CN" dirty="0"/>
              <a:t>8 </a:t>
            </a:r>
            <a:r>
              <a:rPr lang="zh-CN" altLang="en-US" dirty="0"/>
              <a:t>个差分对，总共 </a:t>
            </a:r>
            <a:r>
              <a:rPr lang="en-US" altLang="zh-CN" dirty="0"/>
              <a:t>32 </a:t>
            </a:r>
            <a:r>
              <a:rPr lang="zh-CN" altLang="en-US" dirty="0"/>
              <a:t>条线。这些电气连接线使用直流耦合 </a:t>
            </a:r>
            <a:r>
              <a:rPr lang="en-US" altLang="zh-CN" dirty="0"/>
              <a:t>DC</a:t>
            </a:r>
            <a:r>
              <a:rPr lang="zh-CN" altLang="en-US" dirty="0"/>
              <a:t> </a:t>
            </a:r>
            <a:r>
              <a:rPr lang="en-US" altLang="zh-CN" dirty="0"/>
              <a:t>coupled</a:t>
            </a:r>
            <a:r>
              <a:rPr lang="zh-CN" altLang="en-US" dirty="0"/>
              <a:t>，带 </a:t>
            </a:r>
            <a:r>
              <a:rPr lang="en-US" altLang="zh-CN" dirty="0"/>
              <a:t>85</a:t>
            </a:r>
            <a:r>
              <a:rPr lang="zh-CN" altLang="en-US" dirty="0"/>
              <a:t> </a:t>
            </a:r>
            <a:r>
              <a:rPr lang="zh-CN" altLang="el-GR" dirty="0"/>
              <a:t>欧姆</a:t>
            </a:r>
            <a:r>
              <a:rPr lang="zh-CN" altLang="en-US" dirty="0"/>
              <a:t>的差分终端。为了简化路由，</a:t>
            </a:r>
            <a:r>
              <a:rPr lang="en-US" altLang="zh-CN" dirty="0"/>
              <a:t>NVLink </a:t>
            </a:r>
            <a:r>
              <a:rPr lang="zh-CN" altLang="en-US" dirty="0"/>
              <a:t>支持 </a:t>
            </a:r>
            <a:r>
              <a:rPr lang="zh-CN" altLang="en-US" b="1" dirty="0"/>
              <a:t>通道反转 </a:t>
            </a:r>
            <a:r>
              <a:rPr lang="zh-CN" altLang="en-US" dirty="0"/>
              <a:t>和 </a:t>
            </a:r>
            <a:r>
              <a:rPr lang="zh-CN" altLang="en-US" b="1" dirty="0"/>
              <a:t>通道极性：</a:t>
            </a:r>
            <a:r>
              <a:rPr lang="zh-CN" altLang="en-US" dirty="0"/>
              <a:t>设备间的物理通道顺序和极性可能会颠倒。</a:t>
            </a:r>
          </a:p>
        </p:txBody>
      </p:sp>
      <p:pic>
        <p:nvPicPr>
          <p:cNvPr id="8" name="图片 7">
            <a:extLst>
              <a:ext uri="{FF2B5EF4-FFF2-40B4-BE49-F238E27FC236}">
                <a16:creationId xmlns:a16="http://schemas.microsoft.com/office/drawing/2014/main" id="{C96FDCE0-42FB-5E45-9C24-F73B2F043003}"/>
              </a:ext>
            </a:extLst>
          </p:cNvPr>
          <p:cNvPicPr>
            <a:picLocks noChangeAspect="1"/>
          </p:cNvPicPr>
          <p:nvPr/>
        </p:nvPicPr>
        <p:blipFill>
          <a:blip r:embed="rId2"/>
          <a:stretch>
            <a:fillRect/>
          </a:stretch>
        </p:blipFill>
        <p:spPr>
          <a:xfrm>
            <a:off x="1018381" y="3143130"/>
            <a:ext cx="10160000" cy="3035300"/>
          </a:xfrm>
          <a:prstGeom prst="rect">
            <a:avLst/>
          </a:prstGeom>
        </p:spPr>
      </p:pic>
    </p:spTree>
    <p:extLst>
      <p:ext uri="{BB962C8B-B14F-4D97-AF65-F5344CB8AC3E}">
        <p14:creationId xmlns:p14="http://schemas.microsoft.com/office/powerpoint/2010/main" val="79415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7B8C88-C037-F84E-83EC-C640680073A6}"/>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6" name="内容占位符 5">
            <a:extLst>
              <a:ext uri="{FF2B5EF4-FFF2-40B4-BE49-F238E27FC236}">
                <a16:creationId xmlns:a16="http://schemas.microsoft.com/office/drawing/2014/main" id="{FAB935B4-7403-C54B-BEE7-43296F6FD8EE}"/>
              </a:ext>
            </a:extLst>
          </p:cNvPr>
          <p:cNvSpPr>
            <a:spLocks noGrp="1"/>
          </p:cNvSpPr>
          <p:nvPr>
            <p:ph sz="half" idx="1"/>
          </p:nvPr>
        </p:nvSpPr>
        <p:spPr>
          <a:xfrm>
            <a:off x="479618" y="1268760"/>
            <a:ext cx="11235387" cy="2160240"/>
          </a:xfrm>
        </p:spPr>
        <p:txBody>
          <a:bodyPr/>
          <a:lstStyle/>
          <a:p>
            <a:r>
              <a:rPr lang="zh-CN" altLang="en-US" dirty="0"/>
              <a:t>单 </a:t>
            </a:r>
            <a:r>
              <a:rPr lang="en-US" altLang="zh-CN" dirty="0"/>
              <a:t>NVLink</a:t>
            </a:r>
            <a:r>
              <a:rPr lang="zh-CN" altLang="en-US" dirty="0"/>
              <a:t> 数据包范围从</a:t>
            </a:r>
            <a:r>
              <a:rPr lang="en-US" altLang="zh-CN" dirty="0"/>
              <a:t>1~18</a:t>
            </a:r>
            <a:r>
              <a:rPr lang="zh-CN" altLang="en-US" dirty="0"/>
              <a:t> </a:t>
            </a:r>
            <a:r>
              <a:rPr lang="en-US" altLang="zh-CN" dirty="0"/>
              <a:t>flit</a:t>
            </a:r>
            <a:r>
              <a:rPr lang="zh-CN" altLang="en-US" dirty="0"/>
              <a:t>。每个 </a:t>
            </a:r>
            <a:r>
              <a:rPr lang="en-US" altLang="zh-CN" dirty="0"/>
              <a:t>flit</a:t>
            </a:r>
            <a:r>
              <a:rPr lang="zh-CN" altLang="en-US" dirty="0"/>
              <a:t> </a:t>
            </a:r>
            <a:r>
              <a:rPr lang="en-US" altLang="zh-CN" dirty="0"/>
              <a:t>128 bit</a:t>
            </a:r>
            <a:r>
              <a:rPr lang="zh-CN" altLang="en-US" dirty="0"/>
              <a:t>，</a:t>
            </a:r>
            <a:r>
              <a:rPr lang="en-US" altLang="zh-CN" dirty="0"/>
              <a:t>1</a:t>
            </a:r>
            <a:r>
              <a:rPr lang="zh-CN" altLang="en-US" dirty="0"/>
              <a:t> </a:t>
            </a:r>
            <a:r>
              <a:rPr lang="en-US" altLang="zh-CN" dirty="0"/>
              <a:t>header</a:t>
            </a:r>
            <a:r>
              <a:rPr lang="zh-CN" altLang="en-US" dirty="0"/>
              <a:t> </a:t>
            </a:r>
            <a:r>
              <a:rPr lang="en-US" altLang="zh-CN" dirty="0"/>
              <a:t>flit</a:t>
            </a:r>
            <a:r>
              <a:rPr lang="zh-CN" altLang="en-US" dirty="0"/>
              <a:t> </a:t>
            </a:r>
            <a:r>
              <a:rPr lang="en-US" altLang="zh-CN" dirty="0"/>
              <a:t>+</a:t>
            </a:r>
            <a:r>
              <a:rPr lang="zh-CN" altLang="en-US" dirty="0"/>
              <a:t> </a:t>
            </a:r>
            <a:r>
              <a:rPr lang="en-US" altLang="zh-CN" dirty="0"/>
              <a:t>16 Data</a:t>
            </a:r>
            <a:r>
              <a:rPr lang="zh-CN" altLang="en-US" dirty="0"/>
              <a:t> </a:t>
            </a:r>
            <a:r>
              <a:rPr lang="en-US" altLang="zh-CN" dirty="0"/>
              <a:t>payload</a:t>
            </a:r>
            <a:r>
              <a:rPr lang="zh-CN" altLang="en-US" dirty="0"/>
              <a:t> </a:t>
            </a:r>
            <a:r>
              <a:rPr lang="en-US" altLang="zh-CN" dirty="0"/>
              <a:t>fit</a:t>
            </a:r>
            <a:r>
              <a:rPr lang="zh-CN" altLang="en-US" dirty="0"/>
              <a:t> 单向可实现 </a:t>
            </a:r>
            <a:r>
              <a:rPr lang="en-US" altLang="zh-CN" dirty="0"/>
              <a:t>256 bytes</a:t>
            </a:r>
            <a:r>
              <a:rPr lang="zh-CN" altLang="en-US" dirty="0"/>
              <a:t> 传输，峰值带宽利用率为 </a:t>
            </a:r>
            <a:r>
              <a:rPr lang="en-US" altLang="zh-CN" dirty="0"/>
              <a:t>94.12%</a:t>
            </a:r>
            <a:r>
              <a:rPr lang="zh-CN" altLang="en-US" dirty="0"/>
              <a:t>；</a:t>
            </a:r>
            <a:r>
              <a:rPr lang="en-US" altLang="zh-CN" dirty="0"/>
              <a:t>1</a:t>
            </a:r>
            <a:r>
              <a:rPr lang="zh-CN" altLang="en-US" dirty="0"/>
              <a:t> </a:t>
            </a:r>
            <a:r>
              <a:rPr lang="en-US" altLang="zh-CN" dirty="0"/>
              <a:t>header</a:t>
            </a:r>
            <a:r>
              <a:rPr lang="zh-CN" altLang="en-US" dirty="0"/>
              <a:t> </a:t>
            </a:r>
            <a:r>
              <a:rPr lang="en-US" altLang="zh-CN" dirty="0"/>
              <a:t>flit</a:t>
            </a:r>
            <a:r>
              <a:rPr lang="zh-CN" altLang="en-US" dirty="0"/>
              <a:t> </a:t>
            </a:r>
            <a:r>
              <a:rPr lang="en-US" altLang="zh-CN" dirty="0"/>
              <a:t>+</a:t>
            </a:r>
            <a:r>
              <a:rPr lang="zh-CN" altLang="en-US" dirty="0"/>
              <a:t> </a:t>
            </a:r>
            <a:r>
              <a:rPr lang="en-US" altLang="zh-CN" dirty="0"/>
              <a:t>4 Data</a:t>
            </a:r>
            <a:r>
              <a:rPr lang="zh-CN" altLang="en-US" dirty="0"/>
              <a:t> </a:t>
            </a:r>
            <a:r>
              <a:rPr lang="en-US" altLang="zh-CN" dirty="0"/>
              <a:t>payload</a:t>
            </a:r>
            <a:r>
              <a:rPr lang="zh-CN" altLang="en-US" dirty="0"/>
              <a:t> </a:t>
            </a:r>
            <a:r>
              <a:rPr lang="en-US" altLang="zh-CN" dirty="0"/>
              <a:t>fit</a:t>
            </a:r>
            <a:r>
              <a:rPr lang="zh-CN" altLang="en-US" dirty="0"/>
              <a:t> 可以实现单向 </a:t>
            </a:r>
            <a:r>
              <a:rPr lang="en-US" altLang="zh-CN" dirty="0"/>
              <a:t>64 bytes</a:t>
            </a:r>
            <a:r>
              <a:rPr lang="zh-CN" altLang="en-US" dirty="0"/>
              <a:t> 传输，利用率到 </a:t>
            </a:r>
            <a:r>
              <a:rPr lang="en-US" altLang="zh-CN" dirty="0"/>
              <a:t>80%</a:t>
            </a:r>
            <a:r>
              <a:rPr lang="zh-CN" altLang="en-US" dirty="0"/>
              <a:t>；在双向传输分别下降到 </a:t>
            </a:r>
            <a:r>
              <a:rPr lang="en-US" altLang="zh-CN" dirty="0"/>
              <a:t>88.9% </a:t>
            </a:r>
            <a:r>
              <a:rPr lang="zh-CN" altLang="en-US" dirty="0"/>
              <a:t>和 </a:t>
            </a:r>
            <a:r>
              <a:rPr lang="en-US" altLang="zh-CN" dirty="0"/>
              <a:t>66.7%</a:t>
            </a:r>
            <a:r>
              <a:rPr lang="zh-CN" altLang="en-US" dirty="0"/>
              <a:t>。</a:t>
            </a:r>
            <a:endParaRPr lang="en-US" altLang="zh-CN" dirty="0"/>
          </a:p>
        </p:txBody>
      </p:sp>
      <p:pic>
        <p:nvPicPr>
          <p:cNvPr id="7" name="图片 6">
            <a:extLst>
              <a:ext uri="{FF2B5EF4-FFF2-40B4-BE49-F238E27FC236}">
                <a16:creationId xmlns:a16="http://schemas.microsoft.com/office/drawing/2014/main" id="{6A543566-A61A-9645-8836-0F0D699B779B}"/>
              </a:ext>
            </a:extLst>
          </p:cNvPr>
          <p:cNvPicPr>
            <a:picLocks noChangeAspect="1"/>
          </p:cNvPicPr>
          <p:nvPr/>
        </p:nvPicPr>
        <p:blipFill>
          <a:blip r:embed="rId2"/>
          <a:stretch>
            <a:fillRect/>
          </a:stretch>
        </p:blipFill>
        <p:spPr>
          <a:xfrm>
            <a:off x="2786013" y="2924944"/>
            <a:ext cx="6826822" cy="3413411"/>
          </a:xfrm>
          <a:prstGeom prst="rect">
            <a:avLst/>
          </a:prstGeom>
        </p:spPr>
      </p:pic>
    </p:spTree>
    <p:extLst>
      <p:ext uri="{BB962C8B-B14F-4D97-AF65-F5344CB8AC3E}">
        <p14:creationId xmlns:p14="http://schemas.microsoft.com/office/powerpoint/2010/main" val="2775482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2F38E97-B7D8-784E-B9C8-55A0E4EF2955}"/>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3" name="内容占位符 2">
            <a:extLst>
              <a:ext uri="{FF2B5EF4-FFF2-40B4-BE49-F238E27FC236}">
                <a16:creationId xmlns:a16="http://schemas.microsoft.com/office/drawing/2014/main" id="{86895EAD-651F-7249-8DA8-60B090B18054}"/>
              </a:ext>
            </a:extLst>
          </p:cNvPr>
          <p:cNvSpPr>
            <a:spLocks noGrp="1"/>
          </p:cNvSpPr>
          <p:nvPr>
            <p:ph sz="half" idx="1"/>
          </p:nvPr>
        </p:nvSpPr>
        <p:spPr>
          <a:xfrm>
            <a:off x="337741" y="1196752"/>
            <a:ext cx="11593288" cy="1771165"/>
          </a:xfrm>
        </p:spPr>
        <p:txBody>
          <a:bodyPr/>
          <a:lstStyle/>
          <a:p>
            <a:r>
              <a:rPr lang="en-US" altLang="zh-CN" sz="1800" dirty="0"/>
              <a:t>Header</a:t>
            </a:r>
            <a:r>
              <a:rPr lang="zh-CN" altLang="en-US" sz="1800" dirty="0"/>
              <a:t> </a:t>
            </a:r>
            <a:r>
              <a:rPr lang="en-US" altLang="zh-CN" sz="1800" dirty="0"/>
              <a:t>flit</a:t>
            </a:r>
            <a:r>
              <a:rPr lang="zh-CN" altLang="en-US" sz="1800" dirty="0"/>
              <a:t> </a:t>
            </a:r>
            <a:r>
              <a:rPr lang="en-US" altLang="zh-CN" sz="1800" dirty="0"/>
              <a:t>128-bit</a:t>
            </a:r>
            <a:r>
              <a:rPr lang="zh-CN" altLang="en-US" sz="1800" dirty="0"/>
              <a:t>，包括一个 </a:t>
            </a:r>
            <a:r>
              <a:rPr lang="en-US" altLang="zh-CN" sz="1800" dirty="0"/>
              <a:t>25-bit</a:t>
            </a:r>
            <a:r>
              <a:rPr lang="zh-CN" altLang="en-US" sz="1800" dirty="0"/>
              <a:t> </a:t>
            </a:r>
            <a:r>
              <a:rPr lang="en-US" altLang="zh-CN" sz="1800" dirty="0"/>
              <a:t>CRC</a:t>
            </a:r>
            <a:r>
              <a:rPr lang="zh-CN" altLang="en-US" sz="1800" dirty="0"/>
              <a:t>、</a:t>
            </a:r>
            <a:r>
              <a:rPr lang="en-US" altLang="zh-CN" sz="1800" dirty="0"/>
              <a:t>83-bit</a:t>
            </a:r>
            <a:r>
              <a:rPr lang="zh-CN" altLang="en-US" sz="1800" dirty="0"/>
              <a:t> 传输字段（</a:t>
            </a:r>
            <a:r>
              <a:rPr lang="en-US" altLang="zh-CN" sz="1800" dirty="0"/>
              <a:t>Transaction field</a:t>
            </a:r>
            <a:r>
              <a:rPr lang="zh-CN" altLang="en-US" sz="1800" dirty="0"/>
              <a:t>）、</a:t>
            </a:r>
            <a:r>
              <a:rPr lang="en-US" altLang="zh-CN" sz="1800" dirty="0"/>
              <a:t>20-bit</a:t>
            </a:r>
            <a:r>
              <a:rPr lang="zh-CN" altLang="en-US" sz="1800" dirty="0"/>
              <a:t> 数据链路（</a:t>
            </a:r>
            <a:r>
              <a:rPr lang="en-US" altLang="zh-CN" sz="1800" dirty="0"/>
              <a:t>Data</a:t>
            </a:r>
            <a:r>
              <a:rPr lang="zh-CN" altLang="en-US" sz="1800" dirty="0"/>
              <a:t> </a:t>
            </a:r>
            <a:r>
              <a:rPr lang="en-US" altLang="zh-CN" sz="1800" dirty="0"/>
              <a:t>link</a:t>
            </a:r>
            <a:r>
              <a:rPr lang="zh-CN" altLang="en-US" sz="1800" dirty="0"/>
              <a:t>）</a:t>
            </a:r>
            <a:r>
              <a:rPr lang="en-US" altLang="zh-CN" sz="1800" dirty="0"/>
              <a:t> </a:t>
            </a:r>
            <a:r>
              <a:rPr lang="zh-CN" altLang="en-US" sz="1800" dirty="0"/>
              <a:t>。</a:t>
            </a:r>
            <a:endParaRPr lang="en-US" altLang="zh-CN" sz="1800" dirty="0"/>
          </a:p>
          <a:p>
            <a:r>
              <a:rPr lang="zh-CN" altLang="en-US" sz="1800" b="1" dirty="0"/>
              <a:t>传输字段 </a:t>
            </a:r>
            <a:r>
              <a:rPr lang="en-US" altLang="zh-CN" sz="1800" b="1" dirty="0"/>
              <a:t>HD</a:t>
            </a:r>
            <a:r>
              <a:rPr lang="zh-CN" altLang="en-US" sz="1800" b="1" dirty="0"/>
              <a:t>：</a:t>
            </a:r>
            <a:r>
              <a:rPr lang="zh-CN" altLang="en-US" sz="1800" dirty="0"/>
              <a:t>请求类型 </a:t>
            </a:r>
            <a:r>
              <a:rPr lang="en-US" altLang="zh-CN" sz="1800" dirty="0"/>
              <a:t>request type</a:t>
            </a:r>
            <a:r>
              <a:rPr lang="zh-CN" altLang="en-US" sz="1800" dirty="0"/>
              <a:t>、地址 </a:t>
            </a:r>
            <a:r>
              <a:rPr lang="en-US" altLang="zh-CN" sz="1800" dirty="0"/>
              <a:t>address </a:t>
            </a:r>
            <a:r>
              <a:rPr lang="zh-CN" altLang="en-US" sz="1800" dirty="0"/>
              <a:t>、流量控制位 </a:t>
            </a:r>
            <a:r>
              <a:rPr lang="en-US" altLang="zh-CN" sz="1800" dirty="0"/>
              <a:t>flow control bits</a:t>
            </a:r>
            <a:r>
              <a:rPr lang="zh-CN" altLang="en-US" sz="1800" dirty="0"/>
              <a:t> 和标记标识符 </a:t>
            </a:r>
            <a:r>
              <a:rPr lang="en-US" altLang="zh-CN" sz="1800" dirty="0"/>
              <a:t>tag identifier</a:t>
            </a:r>
            <a:r>
              <a:rPr lang="zh-CN" altLang="en-US" sz="1800" dirty="0"/>
              <a:t>。</a:t>
            </a:r>
            <a:endParaRPr lang="en-US" altLang="zh-CN" sz="1800" dirty="0"/>
          </a:p>
          <a:p>
            <a:r>
              <a:rPr lang="zh-CN" altLang="en-US" sz="1800" b="1" dirty="0"/>
              <a:t>数据链路 </a:t>
            </a:r>
            <a:r>
              <a:rPr lang="en-US" altLang="zh-CN" sz="1800" b="1" dirty="0"/>
              <a:t>DL</a:t>
            </a:r>
            <a:r>
              <a:rPr lang="zh-CN" altLang="en-US" sz="1800" b="1" dirty="0"/>
              <a:t>：</a:t>
            </a:r>
            <a:r>
              <a:rPr lang="zh-CN" altLang="en-US" sz="1800" dirty="0"/>
              <a:t>数据包长 </a:t>
            </a:r>
            <a:r>
              <a:rPr lang="en-US" altLang="zh-CN" sz="1800" dirty="0"/>
              <a:t>packet length</a:t>
            </a:r>
            <a:r>
              <a:rPr lang="zh-CN" altLang="en-US" sz="1800" dirty="0"/>
              <a:t>、应用编号标签 </a:t>
            </a:r>
            <a:r>
              <a:rPr lang="en-US" altLang="zh-CN" sz="1800" dirty="0"/>
              <a:t>application number tag</a:t>
            </a:r>
            <a:r>
              <a:rPr lang="zh-CN" altLang="en-US" sz="1800" dirty="0"/>
              <a:t> 和确认标识符 </a:t>
            </a:r>
            <a:r>
              <a:rPr lang="en-US" altLang="zh-CN" sz="1800" dirty="0"/>
              <a:t>acknowledge identifier</a:t>
            </a:r>
            <a:r>
              <a:rPr lang="zh-CN" altLang="en-US" sz="1800" dirty="0"/>
              <a:t>。</a:t>
            </a:r>
          </a:p>
          <a:p>
            <a:r>
              <a:rPr lang="zh-CN" altLang="en-US" sz="1800" b="1" dirty="0"/>
              <a:t>地址扩展 </a:t>
            </a:r>
            <a:r>
              <a:rPr lang="en-US" altLang="zh-CN" sz="1800" b="1" dirty="0"/>
              <a:t>AE</a:t>
            </a:r>
            <a:r>
              <a:rPr lang="zh-CN" altLang="en-US" sz="1800" b="1" dirty="0"/>
              <a:t>：</a:t>
            </a:r>
            <a:r>
              <a:rPr lang="zh-CN" altLang="en-US" sz="1800" dirty="0"/>
              <a:t>静态位保留，只传输位变化。</a:t>
            </a:r>
          </a:p>
        </p:txBody>
      </p:sp>
      <p:pic>
        <p:nvPicPr>
          <p:cNvPr id="7" name="图片 6">
            <a:extLst>
              <a:ext uri="{FF2B5EF4-FFF2-40B4-BE49-F238E27FC236}">
                <a16:creationId xmlns:a16="http://schemas.microsoft.com/office/drawing/2014/main" id="{F8A6F4D3-E421-0A4E-910F-809E002213E4}"/>
              </a:ext>
            </a:extLst>
          </p:cNvPr>
          <p:cNvPicPr>
            <a:picLocks noChangeAspect="1"/>
          </p:cNvPicPr>
          <p:nvPr/>
        </p:nvPicPr>
        <p:blipFill>
          <a:blip r:embed="rId2"/>
          <a:stretch>
            <a:fillRect/>
          </a:stretch>
        </p:blipFill>
        <p:spPr>
          <a:xfrm>
            <a:off x="2786013" y="2924944"/>
            <a:ext cx="6826822" cy="3413411"/>
          </a:xfrm>
          <a:prstGeom prst="rect">
            <a:avLst/>
          </a:prstGeom>
        </p:spPr>
      </p:pic>
    </p:spTree>
    <p:extLst>
      <p:ext uri="{BB962C8B-B14F-4D97-AF65-F5344CB8AC3E}">
        <p14:creationId xmlns:p14="http://schemas.microsoft.com/office/powerpoint/2010/main" val="404808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2F38E97-B7D8-784E-B9C8-55A0E4EF2955}"/>
              </a:ext>
            </a:extLst>
          </p:cNvPr>
          <p:cNvSpPr>
            <a:spLocks noGrp="1"/>
          </p:cNvSpPr>
          <p:nvPr>
            <p:ph type="title"/>
          </p:nvPr>
        </p:nvSpPr>
        <p:spPr/>
        <p:txBody>
          <a:bodyPr/>
          <a:lstStyle/>
          <a:p>
            <a:r>
              <a:rPr kumimoji="1" lang="en-US" altLang="zh-CN" dirty="0"/>
              <a:t>NVLink</a:t>
            </a:r>
            <a:r>
              <a:rPr kumimoji="1" lang="zh-CN" altLang="en-US" dirty="0"/>
              <a:t> 数据</a:t>
            </a:r>
            <a:r>
              <a:rPr lang="zh-CN" altLang="en-US" dirty="0"/>
              <a:t>包</a:t>
            </a:r>
          </a:p>
        </p:txBody>
      </p:sp>
      <p:sp>
        <p:nvSpPr>
          <p:cNvPr id="3" name="内容占位符 2">
            <a:extLst>
              <a:ext uri="{FF2B5EF4-FFF2-40B4-BE49-F238E27FC236}">
                <a16:creationId xmlns:a16="http://schemas.microsoft.com/office/drawing/2014/main" id="{86895EAD-651F-7249-8DA8-60B090B18054}"/>
              </a:ext>
            </a:extLst>
          </p:cNvPr>
          <p:cNvSpPr>
            <a:spLocks noGrp="1"/>
          </p:cNvSpPr>
          <p:nvPr>
            <p:ph sz="half" idx="1"/>
          </p:nvPr>
        </p:nvSpPr>
        <p:spPr>
          <a:xfrm>
            <a:off x="481757" y="1268760"/>
            <a:ext cx="11305256" cy="2160240"/>
          </a:xfrm>
        </p:spPr>
        <p:txBody>
          <a:bodyPr/>
          <a:lstStyle/>
          <a:p>
            <a:r>
              <a:rPr lang="zh-CN" altLang="en-US" sz="1800" b="1" dirty="0"/>
              <a:t>流程：</a:t>
            </a:r>
            <a:r>
              <a:rPr lang="zh-CN" altLang="en-US" sz="1800" dirty="0"/>
              <a:t>错误检测通过 </a:t>
            </a:r>
            <a:r>
              <a:rPr lang="en-US" altLang="zh-CN" sz="1800" dirty="0"/>
              <a:t>25-bit</a:t>
            </a:r>
            <a:r>
              <a:rPr lang="zh-CN" altLang="en-US" sz="1800" dirty="0"/>
              <a:t> 循环冗余校验报头字段完成。</a:t>
            </a:r>
            <a:r>
              <a:rPr lang="en-US" altLang="zh-CN" sz="1800" dirty="0"/>
              <a:t> Receiver</a:t>
            </a:r>
            <a:r>
              <a:rPr lang="zh-CN" altLang="en-US" sz="1800" dirty="0"/>
              <a:t> 负责将数据保存在 </a:t>
            </a:r>
            <a:r>
              <a:rPr lang="en-US" altLang="zh-CN" sz="1800" dirty="0"/>
              <a:t>Replay</a:t>
            </a:r>
            <a:r>
              <a:rPr lang="zh-CN" altLang="en-US" sz="1800" dirty="0"/>
              <a:t> </a:t>
            </a:r>
            <a:r>
              <a:rPr lang="en-US" altLang="zh-CN" sz="1800" dirty="0"/>
              <a:t>buffer</a:t>
            </a:r>
            <a:r>
              <a:rPr lang="zh-CN" altLang="en-US" sz="1800" dirty="0"/>
              <a:t>，对传输数据包排序，并且在正确的 </a:t>
            </a:r>
            <a:r>
              <a:rPr lang="en-US" altLang="zh-CN" sz="1800" dirty="0"/>
              <a:t>CRC </a:t>
            </a:r>
            <a:r>
              <a:rPr lang="zh-CN" altLang="en-US" sz="1800" dirty="0"/>
              <a:t>后将数据发送回源。</a:t>
            </a:r>
            <a:endParaRPr lang="zh-CN" altLang="en-US" sz="1800" b="1" dirty="0"/>
          </a:p>
          <a:p>
            <a:r>
              <a:rPr lang="zh-CN" altLang="en-US" sz="1800" b="1" dirty="0"/>
              <a:t>组成：</a:t>
            </a:r>
            <a:r>
              <a:rPr lang="en-US" altLang="zh-CN" sz="1800" dirty="0"/>
              <a:t>CRC </a:t>
            </a:r>
            <a:r>
              <a:rPr lang="zh-CN" altLang="en-US" sz="1800" dirty="0"/>
              <a:t>字段 </a:t>
            </a:r>
            <a:r>
              <a:rPr lang="en-US" altLang="zh-CN" sz="1800" dirty="0"/>
              <a:t>25-bit</a:t>
            </a:r>
            <a:r>
              <a:rPr lang="zh-CN" altLang="en-US" sz="1800" dirty="0"/>
              <a:t>，对于最大数据包最多允许 </a:t>
            </a:r>
            <a:r>
              <a:rPr lang="en-US" altLang="zh-CN" sz="1800" dirty="0"/>
              <a:t>5 </a:t>
            </a:r>
            <a:r>
              <a:rPr lang="zh-CN" altLang="en-US" sz="1800" dirty="0"/>
              <a:t>个随机位错误，或者对于差分对突发，支持最多 </a:t>
            </a:r>
            <a:r>
              <a:rPr lang="en-US" altLang="zh-CN" sz="1800" dirty="0"/>
              <a:t>25 </a:t>
            </a:r>
            <a:r>
              <a:rPr lang="zh-CN" altLang="en-US" sz="1800" dirty="0"/>
              <a:t>个连续位错误。</a:t>
            </a:r>
            <a:r>
              <a:rPr lang="en-US" altLang="zh-CN" sz="1800" dirty="0"/>
              <a:t>CRC </a:t>
            </a:r>
            <a:r>
              <a:rPr lang="zh-CN" altLang="en-US" sz="1800" dirty="0"/>
              <a:t>实际上是有效载荷上计算，因此不需要为数据有效载荷单独 </a:t>
            </a:r>
            <a:r>
              <a:rPr lang="en-US" altLang="zh-CN" sz="1800" dirty="0"/>
              <a:t>CRC </a:t>
            </a:r>
            <a:r>
              <a:rPr lang="zh-CN" altLang="en-US" sz="1800" dirty="0"/>
              <a:t>字段。</a:t>
            </a:r>
          </a:p>
        </p:txBody>
      </p:sp>
      <p:pic>
        <p:nvPicPr>
          <p:cNvPr id="4" name="图片 3">
            <a:extLst>
              <a:ext uri="{FF2B5EF4-FFF2-40B4-BE49-F238E27FC236}">
                <a16:creationId xmlns:a16="http://schemas.microsoft.com/office/drawing/2014/main" id="{4D30A4BA-0675-2743-9033-8DD7A0DF754C}"/>
              </a:ext>
            </a:extLst>
          </p:cNvPr>
          <p:cNvPicPr>
            <a:picLocks noChangeAspect="1"/>
          </p:cNvPicPr>
          <p:nvPr/>
        </p:nvPicPr>
        <p:blipFill>
          <a:blip r:embed="rId2"/>
          <a:stretch>
            <a:fillRect/>
          </a:stretch>
        </p:blipFill>
        <p:spPr>
          <a:xfrm>
            <a:off x="2786013" y="3039925"/>
            <a:ext cx="6826822" cy="3413411"/>
          </a:xfrm>
          <a:prstGeom prst="rect">
            <a:avLst/>
          </a:prstGeom>
        </p:spPr>
      </p:pic>
    </p:spTree>
    <p:extLst>
      <p:ext uri="{BB962C8B-B14F-4D97-AF65-F5344CB8AC3E}">
        <p14:creationId xmlns:p14="http://schemas.microsoft.com/office/powerpoint/2010/main" val="234993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拓扑</a:t>
            </a:r>
            <a:endParaRPr kumimoji="1" lang="en-US" altLang="zh-CN"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54818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详解</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架构演进</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深度剖析</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分布式训练和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发展</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原理</a:t>
            </a:r>
            <a:endParaRPr lang="en-US" altLang="zh-CN" sz="28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0410837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B1A16-5D12-924C-8820-EABEE5E52CC8}"/>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kumimoji="1" lang="zh-CN" altLang="en-US" dirty="0"/>
          </a:p>
        </p:txBody>
      </p:sp>
      <p:pic>
        <p:nvPicPr>
          <p:cNvPr id="7" name="图片 6">
            <a:extLst>
              <a:ext uri="{FF2B5EF4-FFF2-40B4-BE49-F238E27FC236}">
                <a16:creationId xmlns:a16="http://schemas.microsoft.com/office/drawing/2014/main" id="{7625C6AD-5428-9148-B6EB-C46864B3654E}"/>
              </a:ext>
            </a:extLst>
          </p:cNvPr>
          <p:cNvPicPr>
            <a:picLocks noChangeAspect="1"/>
          </p:cNvPicPr>
          <p:nvPr/>
        </p:nvPicPr>
        <p:blipFill>
          <a:blip r:embed="rId2"/>
          <a:stretch>
            <a:fillRect/>
          </a:stretch>
        </p:blipFill>
        <p:spPr>
          <a:xfrm>
            <a:off x="618241" y="2976900"/>
            <a:ext cx="2963891" cy="1938362"/>
          </a:xfrm>
          <a:prstGeom prst="rect">
            <a:avLst/>
          </a:prstGeom>
        </p:spPr>
      </p:pic>
      <p:pic>
        <p:nvPicPr>
          <p:cNvPr id="8" name="图片 7">
            <a:extLst>
              <a:ext uri="{FF2B5EF4-FFF2-40B4-BE49-F238E27FC236}">
                <a16:creationId xmlns:a16="http://schemas.microsoft.com/office/drawing/2014/main" id="{5AE9220D-728E-E24E-9476-F61F1AF5EBE5}"/>
              </a:ext>
            </a:extLst>
          </p:cNvPr>
          <p:cNvPicPr>
            <a:picLocks noChangeAspect="1"/>
          </p:cNvPicPr>
          <p:nvPr/>
        </p:nvPicPr>
        <p:blipFill>
          <a:blip r:embed="rId3"/>
          <a:stretch>
            <a:fillRect/>
          </a:stretch>
        </p:blipFill>
        <p:spPr>
          <a:xfrm>
            <a:off x="4323083" y="2468900"/>
            <a:ext cx="3301977" cy="2839926"/>
          </a:xfrm>
          <a:prstGeom prst="rect">
            <a:avLst/>
          </a:prstGeom>
        </p:spPr>
      </p:pic>
      <p:pic>
        <p:nvPicPr>
          <p:cNvPr id="9" name="图片 8">
            <a:extLst>
              <a:ext uri="{FF2B5EF4-FFF2-40B4-BE49-F238E27FC236}">
                <a16:creationId xmlns:a16="http://schemas.microsoft.com/office/drawing/2014/main" id="{EB0AC323-75AB-3A47-AEBE-9138609B53EB}"/>
              </a:ext>
            </a:extLst>
          </p:cNvPr>
          <p:cNvPicPr>
            <a:picLocks noChangeAspect="1"/>
          </p:cNvPicPr>
          <p:nvPr/>
        </p:nvPicPr>
        <p:blipFill>
          <a:blip r:embed="rId4"/>
          <a:stretch>
            <a:fillRect/>
          </a:stretch>
        </p:blipFill>
        <p:spPr>
          <a:xfrm>
            <a:off x="8368873" y="2106950"/>
            <a:ext cx="3324516" cy="3482290"/>
          </a:xfrm>
          <a:prstGeom prst="rect">
            <a:avLst/>
          </a:prstGeom>
        </p:spPr>
      </p:pic>
      <p:sp>
        <p:nvSpPr>
          <p:cNvPr id="10" name="矩形 9">
            <a:extLst>
              <a:ext uri="{FF2B5EF4-FFF2-40B4-BE49-F238E27FC236}">
                <a16:creationId xmlns:a16="http://schemas.microsoft.com/office/drawing/2014/main" id="{A93FB2E2-84C0-494C-932C-3AF144B47A7E}"/>
              </a:ext>
            </a:extLst>
          </p:cNvPr>
          <p:cNvSpPr/>
          <p:nvPr/>
        </p:nvSpPr>
        <p:spPr>
          <a:xfrm>
            <a:off x="84179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2</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sp>
        <p:nvSpPr>
          <p:cNvPr id="11" name="矩形 10">
            <a:extLst>
              <a:ext uri="{FF2B5EF4-FFF2-40B4-BE49-F238E27FC236}">
                <a16:creationId xmlns:a16="http://schemas.microsoft.com/office/drawing/2014/main" id="{E3D7A9A9-07F3-BC44-B83B-6EB6A97EC871}"/>
              </a:ext>
            </a:extLst>
          </p:cNvPr>
          <p:cNvSpPr/>
          <p:nvPr/>
        </p:nvSpPr>
        <p:spPr>
          <a:xfrm>
            <a:off x="493676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sp>
        <p:nvSpPr>
          <p:cNvPr id="12" name="矩形 11">
            <a:extLst>
              <a:ext uri="{FF2B5EF4-FFF2-40B4-BE49-F238E27FC236}">
                <a16:creationId xmlns:a16="http://schemas.microsoft.com/office/drawing/2014/main" id="{4BA03F1C-7069-2C4D-8398-B0C053F5B5F7}"/>
              </a:ext>
            </a:extLst>
          </p:cNvPr>
          <p:cNvSpPr/>
          <p:nvPr/>
        </p:nvSpPr>
        <p:spPr>
          <a:xfrm>
            <a:off x="8993827" y="1444714"/>
            <a:ext cx="2074607" cy="400110"/>
          </a:xfrm>
          <a:prstGeom prst="rect">
            <a:avLst/>
          </a:prstGeom>
        </p:spPr>
        <p:txBody>
          <a:bodyPr wrap="none">
            <a:spAutoFit/>
          </a:bodyPr>
          <a:lstStyle/>
          <a:p>
            <a:r>
              <a:rPr lang="en-US" altLang="zh-CN" sz="2000" dirty="0">
                <a:solidFill>
                  <a:srgbClr val="59595A"/>
                </a:solidFill>
                <a:latin typeface="Gill Sans MT" panose="020B0502020104020203" pitchFamily="34" charset="0"/>
              </a:rPr>
              <a:t>4</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GPU</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per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Nodes</a:t>
            </a:r>
            <a:endParaRPr lang="zh-CN" altLang="en-US" sz="2000" dirty="0">
              <a:solidFill>
                <a:srgbClr val="59595A"/>
              </a:solidFill>
              <a:latin typeface="Gill Sans MT" panose="020B0502020104020203" pitchFamily="34" charset="0"/>
            </a:endParaRPr>
          </a:p>
        </p:txBody>
      </p:sp>
      <p:pic>
        <p:nvPicPr>
          <p:cNvPr id="13" name="图片 12">
            <a:extLst>
              <a:ext uri="{FF2B5EF4-FFF2-40B4-BE49-F238E27FC236}">
                <a16:creationId xmlns:a16="http://schemas.microsoft.com/office/drawing/2014/main" id="{14216DDB-5C90-8E41-851A-B77345BE5687}"/>
              </a:ext>
            </a:extLst>
          </p:cNvPr>
          <p:cNvPicPr>
            <a:picLocks noChangeAspect="1"/>
          </p:cNvPicPr>
          <p:nvPr/>
        </p:nvPicPr>
        <p:blipFill>
          <a:blip r:embed="rId5"/>
          <a:stretch>
            <a:fillRect/>
          </a:stretch>
        </p:blipFill>
        <p:spPr>
          <a:xfrm>
            <a:off x="3131289" y="5864482"/>
            <a:ext cx="5862538" cy="569178"/>
          </a:xfrm>
          <a:prstGeom prst="rect">
            <a:avLst/>
          </a:prstGeom>
        </p:spPr>
      </p:pic>
    </p:spTree>
    <p:extLst>
      <p:ext uri="{BB962C8B-B14F-4D97-AF65-F5344CB8AC3E}">
        <p14:creationId xmlns:p14="http://schemas.microsoft.com/office/powerpoint/2010/main" val="234468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6418B1E-C62C-C14B-B848-2DFCDEB0F544}"/>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7" name="内容占位符 6">
            <a:extLst>
              <a:ext uri="{FF2B5EF4-FFF2-40B4-BE49-F238E27FC236}">
                <a16:creationId xmlns:a16="http://schemas.microsoft.com/office/drawing/2014/main" id="{DECEA690-F8EA-384E-88DD-CC7E7B532CE2}"/>
              </a:ext>
            </a:extLst>
          </p:cNvPr>
          <p:cNvSpPr>
            <a:spLocks noGrp="1"/>
          </p:cNvSpPr>
          <p:nvPr>
            <p:ph sz="half" idx="1"/>
          </p:nvPr>
        </p:nvSpPr>
        <p:spPr>
          <a:xfrm>
            <a:off x="623636" y="1412776"/>
            <a:ext cx="4538642" cy="4608512"/>
          </a:xfrm>
        </p:spPr>
        <p:txBody>
          <a:bodyPr anchor="ctr"/>
          <a:lstStyle/>
          <a:p>
            <a:r>
              <a:rPr lang="en-US" altLang="zh-CN" dirty="0"/>
              <a:t>IBM</a:t>
            </a:r>
            <a:r>
              <a:rPr lang="zh-CN" altLang="en-US" dirty="0"/>
              <a:t> 将 </a:t>
            </a:r>
            <a:r>
              <a:rPr lang="en-US" altLang="zh-CN" dirty="0"/>
              <a:t>NVLink 1.0</a:t>
            </a:r>
            <a:r>
              <a:rPr lang="zh-CN" altLang="en-US" dirty="0"/>
              <a:t> 添加到他们基于 </a:t>
            </a:r>
            <a:r>
              <a:rPr lang="en-US" altLang="zh-CN" dirty="0"/>
              <a:t>Power8+</a:t>
            </a:r>
            <a:r>
              <a:rPr lang="zh-CN" altLang="en-US" dirty="0"/>
              <a:t> 微架构的 </a:t>
            </a:r>
            <a:r>
              <a:rPr lang="en-US" altLang="zh-CN" dirty="0"/>
              <a:t>Power</a:t>
            </a:r>
            <a:r>
              <a:rPr lang="zh-CN" altLang="en-US" dirty="0"/>
              <a:t> 处理器上，这一举措使得 </a:t>
            </a:r>
            <a:r>
              <a:rPr lang="en-US" altLang="zh-CN" dirty="0"/>
              <a:t>P100</a:t>
            </a:r>
            <a:r>
              <a:rPr lang="zh-CN" altLang="en-US" dirty="0"/>
              <a:t> 可以直接通过 </a:t>
            </a:r>
            <a:r>
              <a:rPr lang="en-US" altLang="zh-CN" dirty="0"/>
              <a:t>NVLink</a:t>
            </a:r>
            <a:r>
              <a:rPr lang="zh-CN" altLang="en-US" dirty="0"/>
              <a:t> 于 </a:t>
            </a:r>
            <a:r>
              <a:rPr lang="en-US" altLang="zh-CN" dirty="0"/>
              <a:t>CPU</a:t>
            </a:r>
            <a:r>
              <a:rPr lang="zh-CN" altLang="en-US" dirty="0"/>
              <a:t> 相连，而无需通过 </a:t>
            </a:r>
            <a:r>
              <a:rPr lang="en-US" altLang="zh-CN" dirty="0"/>
              <a:t>PCIe</a:t>
            </a:r>
            <a:r>
              <a:rPr lang="zh-CN" altLang="en-US" dirty="0"/>
              <a:t>。通过与最近的 </a:t>
            </a:r>
            <a:r>
              <a:rPr lang="en-US" altLang="zh-CN" dirty="0"/>
              <a:t>power8+ CPU</a:t>
            </a:r>
            <a:r>
              <a:rPr lang="zh-CN" altLang="en-US" dirty="0"/>
              <a:t> 相连，</a:t>
            </a:r>
            <a:r>
              <a:rPr lang="en-US" altLang="zh-CN" dirty="0"/>
              <a:t>4GPU</a:t>
            </a:r>
            <a:r>
              <a:rPr lang="zh-CN" altLang="en-US" dirty="0"/>
              <a:t> 的节点可以配置成一种全连接的 </a:t>
            </a:r>
            <a:r>
              <a:rPr lang="en-US" altLang="zh-CN" dirty="0"/>
              <a:t>mesh</a:t>
            </a:r>
            <a:r>
              <a:rPr lang="zh-CN" altLang="en-US" dirty="0"/>
              <a:t> 结构。</a:t>
            </a:r>
          </a:p>
        </p:txBody>
      </p:sp>
      <p:pic>
        <p:nvPicPr>
          <p:cNvPr id="2" name="图片 1">
            <a:extLst>
              <a:ext uri="{FF2B5EF4-FFF2-40B4-BE49-F238E27FC236}">
                <a16:creationId xmlns:a16="http://schemas.microsoft.com/office/drawing/2014/main" id="{0AF708F4-DAAC-4D4B-AC0D-599369D06196}"/>
              </a:ext>
            </a:extLst>
          </p:cNvPr>
          <p:cNvPicPr>
            <a:picLocks noChangeAspect="1"/>
          </p:cNvPicPr>
          <p:nvPr/>
        </p:nvPicPr>
        <p:blipFill>
          <a:blip r:embed="rId2"/>
          <a:stretch>
            <a:fillRect/>
          </a:stretch>
        </p:blipFill>
        <p:spPr>
          <a:xfrm>
            <a:off x="5666333" y="1247926"/>
            <a:ext cx="6122653" cy="5061393"/>
          </a:xfrm>
          <a:prstGeom prst="rect">
            <a:avLst/>
          </a:prstGeom>
        </p:spPr>
      </p:pic>
    </p:spTree>
    <p:extLst>
      <p:ext uri="{BB962C8B-B14F-4D97-AF65-F5344CB8AC3E}">
        <p14:creationId xmlns:p14="http://schemas.microsoft.com/office/powerpoint/2010/main" val="1442643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6418B1E-C62C-C14B-B848-2DFCDEB0F544}"/>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7" name="内容占位符 6">
            <a:extLst>
              <a:ext uri="{FF2B5EF4-FFF2-40B4-BE49-F238E27FC236}">
                <a16:creationId xmlns:a16="http://schemas.microsoft.com/office/drawing/2014/main" id="{DECEA690-F8EA-384E-88DD-CC7E7B532CE2}"/>
              </a:ext>
            </a:extLst>
          </p:cNvPr>
          <p:cNvSpPr>
            <a:spLocks noGrp="1"/>
          </p:cNvSpPr>
          <p:nvPr>
            <p:ph sz="half" idx="1"/>
          </p:nvPr>
        </p:nvSpPr>
        <p:spPr>
          <a:xfrm>
            <a:off x="623636" y="1412776"/>
            <a:ext cx="4538642" cy="4608512"/>
          </a:xfrm>
        </p:spPr>
        <p:txBody>
          <a:bodyPr anchor="ctr"/>
          <a:lstStyle/>
          <a:p>
            <a:r>
              <a:rPr lang="en-US" altLang="zh-CN" dirty="0"/>
              <a:t>IBM</a:t>
            </a:r>
            <a:r>
              <a:rPr lang="zh-CN" altLang="en-US" dirty="0"/>
              <a:t> 将 </a:t>
            </a:r>
            <a:r>
              <a:rPr lang="en-US" altLang="zh-CN" dirty="0"/>
              <a:t>NVLink 1.0</a:t>
            </a:r>
            <a:r>
              <a:rPr lang="zh-CN" altLang="en-US" dirty="0"/>
              <a:t> 添加到他们基于 </a:t>
            </a:r>
            <a:r>
              <a:rPr lang="en-US" altLang="zh-CN" dirty="0"/>
              <a:t>Power8+</a:t>
            </a:r>
            <a:r>
              <a:rPr lang="zh-CN" altLang="en-US" dirty="0"/>
              <a:t> 微架构的 </a:t>
            </a:r>
            <a:r>
              <a:rPr lang="en-US" altLang="zh-CN" dirty="0"/>
              <a:t>Power</a:t>
            </a:r>
            <a:r>
              <a:rPr lang="zh-CN" altLang="en-US" dirty="0"/>
              <a:t> 处理器上，这一举措使得 </a:t>
            </a:r>
            <a:r>
              <a:rPr lang="en-US" altLang="zh-CN" dirty="0"/>
              <a:t>P100</a:t>
            </a:r>
            <a:r>
              <a:rPr lang="zh-CN" altLang="en-US" dirty="0"/>
              <a:t> 可以直接通过 </a:t>
            </a:r>
            <a:r>
              <a:rPr lang="en-US" altLang="zh-CN" dirty="0"/>
              <a:t>NVLink</a:t>
            </a:r>
            <a:r>
              <a:rPr lang="zh-CN" altLang="en-US" dirty="0"/>
              <a:t> 于 </a:t>
            </a:r>
            <a:r>
              <a:rPr lang="en-US" altLang="zh-CN" dirty="0"/>
              <a:t>CPU</a:t>
            </a:r>
            <a:r>
              <a:rPr lang="zh-CN" altLang="en-US" dirty="0"/>
              <a:t> 相连，而无需通过 </a:t>
            </a:r>
            <a:r>
              <a:rPr lang="en-US" altLang="zh-CN" dirty="0"/>
              <a:t>PCIe</a:t>
            </a:r>
            <a:r>
              <a:rPr lang="zh-CN" altLang="en-US" dirty="0"/>
              <a:t>。通过与最近的 </a:t>
            </a:r>
            <a:r>
              <a:rPr lang="en-US" altLang="zh-CN" dirty="0"/>
              <a:t>power8+ CPU</a:t>
            </a:r>
            <a:r>
              <a:rPr lang="zh-CN" altLang="en-US" dirty="0"/>
              <a:t> 相连，</a:t>
            </a:r>
            <a:r>
              <a:rPr lang="en-US" altLang="zh-CN" dirty="0"/>
              <a:t>4GPU</a:t>
            </a:r>
            <a:r>
              <a:rPr lang="zh-CN" altLang="en-US" dirty="0"/>
              <a:t> 的节点可以配置成一种全连接的 </a:t>
            </a:r>
            <a:r>
              <a:rPr lang="en-US" altLang="zh-CN" dirty="0"/>
              <a:t>mesh</a:t>
            </a:r>
            <a:r>
              <a:rPr lang="zh-CN" altLang="en-US" dirty="0"/>
              <a:t> 结构。</a:t>
            </a:r>
          </a:p>
        </p:txBody>
      </p:sp>
      <p:pic>
        <p:nvPicPr>
          <p:cNvPr id="5" name="图片 4">
            <a:extLst>
              <a:ext uri="{FF2B5EF4-FFF2-40B4-BE49-F238E27FC236}">
                <a16:creationId xmlns:a16="http://schemas.microsoft.com/office/drawing/2014/main" id="{7ED89D7A-6BB9-DB40-8E14-1BC2C4B3D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38341" y="1282013"/>
            <a:ext cx="6050289" cy="4932988"/>
          </a:xfrm>
          <a:prstGeom prst="rect">
            <a:avLst/>
          </a:prstGeom>
        </p:spPr>
      </p:pic>
    </p:spTree>
    <p:extLst>
      <p:ext uri="{BB962C8B-B14F-4D97-AF65-F5344CB8AC3E}">
        <p14:creationId xmlns:p14="http://schemas.microsoft.com/office/powerpoint/2010/main" val="698737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DB62C1F3-A3BE-5F4F-B545-163D1A180F3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9" name="内容占位符 8">
            <a:extLst>
              <a:ext uri="{FF2B5EF4-FFF2-40B4-BE49-F238E27FC236}">
                <a16:creationId xmlns:a16="http://schemas.microsoft.com/office/drawing/2014/main" id="{14150ADC-C5C8-984B-8040-CAEDB83AE166}"/>
              </a:ext>
            </a:extLst>
          </p:cNvPr>
          <p:cNvSpPr>
            <a:spLocks noGrp="1"/>
          </p:cNvSpPr>
          <p:nvPr>
            <p:ph sz="half" idx="1"/>
          </p:nvPr>
        </p:nvSpPr>
        <p:spPr>
          <a:xfrm>
            <a:off x="623636" y="1412776"/>
            <a:ext cx="4538641" cy="4608512"/>
          </a:xfrm>
        </p:spPr>
        <p:txBody>
          <a:bodyPr anchor="ctr"/>
          <a:lstStyle/>
          <a:p>
            <a:r>
              <a:rPr lang="en-US" altLang="zh-CN" dirty="0"/>
              <a:t>dgx1</a:t>
            </a:r>
            <a:r>
              <a:rPr lang="zh-CN" altLang="en-US" dirty="0"/>
              <a:t>：集成了八块</a:t>
            </a:r>
            <a:r>
              <a:rPr lang="en-US" altLang="zh-CN" dirty="0"/>
              <a:t>p100</a:t>
            </a:r>
            <a:r>
              <a:rPr lang="zh-CN" altLang="en-US" dirty="0"/>
              <a:t>与两块志强</a:t>
            </a:r>
            <a:r>
              <a:rPr lang="en-US" altLang="zh-CN" dirty="0"/>
              <a:t>e5 2698v4</a:t>
            </a:r>
            <a:r>
              <a:rPr lang="zh-CN" altLang="en-US" dirty="0"/>
              <a:t>，但是因为每块</a:t>
            </a:r>
            <a:r>
              <a:rPr lang="en-US" altLang="zh-CN" dirty="0"/>
              <a:t>GPU</a:t>
            </a:r>
            <a:r>
              <a:rPr lang="zh-CN" altLang="en-US" dirty="0"/>
              <a:t>只有</a:t>
            </a:r>
            <a:r>
              <a:rPr lang="en-US" altLang="zh-CN" dirty="0"/>
              <a:t>4</a:t>
            </a:r>
            <a:r>
              <a:rPr lang="zh-CN" altLang="en-US" dirty="0"/>
              <a:t>路 </a:t>
            </a:r>
            <a:r>
              <a:rPr lang="en-US" altLang="zh-CN" dirty="0"/>
              <a:t>NVLink</a:t>
            </a:r>
            <a:r>
              <a:rPr lang="zh-CN" altLang="en-US" dirty="0"/>
              <a:t>，</a:t>
            </a:r>
            <a:r>
              <a:rPr lang="en-US" altLang="zh-CN" dirty="0"/>
              <a:t>GPU</a:t>
            </a:r>
            <a:r>
              <a:rPr lang="zh-CN" altLang="en-US" dirty="0"/>
              <a:t> 构成了一种混合的 </a:t>
            </a:r>
            <a:r>
              <a:rPr lang="en-US" altLang="zh-CN" dirty="0"/>
              <a:t>cube-mesh</a:t>
            </a:r>
            <a:r>
              <a:rPr lang="zh-CN" altLang="en-US" dirty="0"/>
              <a:t> 网络拓扑结构，</a:t>
            </a:r>
            <a:r>
              <a:rPr lang="en-US" altLang="zh-CN" dirty="0"/>
              <a:t>GPU</a:t>
            </a:r>
            <a:r>
              <a:rPr lang="zh-CN" altLang="en-US" dirty="0"/>
              <a:t>被</a:t>
            </a:r>
            <a:r>
              <a:rPr lang="en-US" altLang="zh-CN" dirty="0"/>
              <a:t>4</a:t>
            </a:r>
            <a:r>
              <a:rPr lang="zh-CN" altLang="en-US" dirty="0"/>
              <a:t>块</a:t>
            </a:r>
            <a:r>
              <a:rPr lang="en-US" altLang="zh-CN" dirty="0"/>
              <a:t>4</a:t>
            </a:r>
            <a:r>
              <a:rPr lang="zh-CN" altLang="en-US" dirty="0"/>
              <a:t>块分为两组，然后在互相连接。</a:t>
            </a:r>
          </a:p>
        </p:txBody>
      </p:sp>
      <p:pic>
        <p:nvPicPr>
          <p:cNvPr id="10" name="图片 9">
            <a:extLst>
              <a:ext uri="{FF2B5EF4-FFF2-40B4-BE49-F238E27FC236}">
                <a16:creationId xmlns:a16="http://schemas.microsoft.com/office/drawing/2014/main" id="{AB35E87C-791C-C441-8C4D-DAEA4D3EE204}"/>
              </a:ext>
            </a:extLst>
          </p:cNvPr>
          <p:cNvPicPr>
            <a:picLocks noChangeAspect="1"/>
          </p:cNvPicPr>
          <p:nvPr/>
        </p:nvPicPr>
        <p:blipFill>
          <a:blip r:embed="rId2"/>
          <a:stretch>
            <a:fillRect/>
          </a:stretch>
        </p:blipFill>
        <p:spPr>
          <a:xfrm>
            <a:off x="5594325" y="1916832"/>
            <a:ext cx="6107485" cy="3888432"/>
          </a:xfrm>
          <a:prstGeom prst="rect">
            <a:avLst/>
          </a:prstGeom>
        </p:spPr>
      </p:pic>
    </p:spTree>
    <p:extLst>
      <p:ext uri="{BB962C8B-B14F-4D97-AF65-F5344CB8AC3E}">
        <p14:creationId xmlns:p14="http://schemas.microsoft.com/office/powerpoint/2010/main" val="426049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A15CF3-6835-A145-A34B-425D374CAEA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6" name="内容占位符 5">
            <a:extLst>
              <a:ext uri="{FF2B5EF4-FFF2-40B4-BE49-F238E27FC236}">
                <a16:creationId xmlns:a16="http://schemas.microsoft.com/office/drawing/2014/main" id="{EBCB53C9-B93E-4241-B4EE-CC2B7732476B}"/>
              </a:ext>
            </a:extLst>
          </p:cNvPr>
          <p:cNvSpPr>
            <a:spLocks noGrp="1"/>
          </p:cNvSpPr>
          <p:nvPr>
            <p:ph sz="half" idx="1"/>
          </p:nvPr>
        </p:nvSpPr>
        <p:spPr>
          <a:xfrm>
            <a:off x="623636" y="1412776"/>
            <a:ext cx="4682657" cy="4608512"/>
          </a:xfrm>
        </p:spPr>
        <p:txBody>
          <a:bodyPr anchor="ctr"/>
          <a:lstStyle/>
          <a:p>
            <a:r>
              <a:rPr lang="zh-CN" altLang="en-US" dirty="0"/>
              <a:t>因为 </a:t>
            </a:r>
            <a:r>
              <a:rPr lang="en-US" altLang="zh-CN" dirty="0"/>
              <a:t>GPU</a:t>
            </a:r>
            <a:r>
              <a:rPr lang="zh-CN" altLang="en-US" dirty="0"/>
              <a:t> 需要的 </a:t>
            </a:r>
            <a:r>
              <a:rPr lang="en-US" altLang="zh-CN" dirty="0"/>
              <a:t>PCIe</a:t>
            </a:r>
            <a:r>
              <a:rPr lang="zh-CN" altLang="en-US" dirty="0"/>
              <a:t> 通道数量超过了芯片组所能提供的数量，所以每一对 </a:t>
            </a:r>
            <a:r>
              <a:rPr lang="en-US" altLang="zh-CN" dirty="0"/>
              <a:t>GPU</a:t>
            </a:r>
            <a:r>
              <a:rPr lang="zh-CN" altLang="en-US" dirty="0"/>
              <a:t> 将连接到一组 </a:t>
            </a:r>
            <a:r>
              <a:rPr lang="en-US" altLang="zh-CN" dirty="0"/>
              <a:t>PCIe switch</a:t>
            </a:r>
            <a:r>
              <a:rPr lang="zh-CN" altLang="en-US" dirty="0"/>
              <a:t> 上与志强相连，然后两块</a:t>
            </a:r>
            <a:r>
              <a:rPr lang="en-US" altLang="zh-CN" dirty="0"/>
              <a:t>Intel</a:t>
            </a:r>
            <a:r>
              <a:rPr lang="zh-CN" altLang="en-US" dirty="0"/>
              <a:t> 再通过 </a:t>
            </a:r>
            <a:r>
              <a:rPr lang="en-US" altLang="zh-CN" dirty="0"/>
              <a:t>QPI</a:t>
            </a:r>
            <a:r>
              <a:rPr lang="zh-CN" altLang="en-US" dirty="0"/>
              <a:t> 总线连接</a:t>
            </a:r>
          </a:p>
        </p:txBody>
      </p:sp>
      <p:pic>
        <p:nvPicPr>
          <p:cNvPr id="7" name="图片 6">
            <a:extLst>
              <a:ext uri="{FF2B5EF4-FFF2-40B4-BE49-F238E27FC236}">
                <a16:creationId xmlns:a16="http://schemas.microsoft.com/office/drawing/2014/main" id="{AB1D7456-8718-614C-AF32-739A2FD507D7}"/>
              </a:ext>
            </a:extLst>
          </p:cNvPr>
          <p:cNvPicPr>
            <a:picLocks noChangeAspect="1"/>
          </p:cNvPicPr>
          <p:nvPr/>
        </p:nvPicPr>
        <p:blipFill>
          <a:blip r:embed="rId2"/>
          <a:stretch>
            <a:fillRect/>
          </a:stretch>
        </p:blipFill>
        <p:spPr>
          <a:xfrm>
            <a:off x="5603181" y="1286205"/>
            <a:ext cx="6002739" cy="4922246"/>
          </a:xfrm>
          <a:prstGeom prst="rect">
            <a:avLst/>
          </a:prstGeom>
        </p:spPr>
      </p:pic>
    </p:spTree>
    <p:extLst>
      <p:ext uri="{BB962C8B-B14F-4D97-AF65-F5344CB8AC3E}">
        <p14:creationId xmlns:p14="http://schemas.microsoft.com/office/powerpoint/2010/main" val="160938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6A15CF3-6835-A145-A34B-425D374CAEAC}"/>
              </a:ext>
            </a:extLst>
          </p:cNvPr>
          <p:cNvSpPr>
            <a:spLocks noGrp="1"/>
          </p:cNvSpPr>
          <p:nvPr>
            <p:ph type="title"/>
          </p:nvPr>
        </p:nvSpPr>
        <p:spPr/>
        <p:txBody>
          <a:bodyPr/>
          <a:lstStyle/>
          <a:p>
            <a:r>
              <a:rPr lang="zh-CN" altLang="en-US" dirty="0"/>
              <a:t>第一代 </a:t>
            </a:r>
            <a:r>
              <a:rPr lang="en-US" altLang="zh-CN" dirty="0"/>
              <a:t>NVLink</a:t>
            </a:r>
            <a:r>
              <a:rPr lang="zh-CN" altLang="en-US" dirty="0"/>
              <a:t> </a:t>
            </a:r>
            <a:r>
              <a:rPr lang="en-US" altLang="zh-CN" dirty="0"/>
              <a:t>P100</a:t>
            </a:r>
            <a:r>
              <a:rPr lang="zh-CN" altLang="en-US" dirty="0"/>
              <a:t> </a:t>
            </a:r>
            <a:r>
              <a:rPr lang="en-US" altLang="zh-CN" dirty="0"/>
              <a:t>DEMO</a:t>
            </a:r>
            <a:endParaRPr lang="zh-CN" altLang="en-US" dirty="0"/>
          </a:p>
        </p:txBody>
      </p:sp>
      <p:sp>
        <p:nvSpPr>
          <p:cNvPr id="6" name="内容占位符 5">
            <a:extLst>
              <a:ext uri="{FF2B5EF4-FFF2-40B4-BE49-F238E27FC236}">
                <a16:creationId xmlns:a16="http://schemas.microsoft.com/office/drawing/2014/main" id="{EBCB53C9-B93E-4241-B4EE-CC2B7732476B}"/>
              </a:ext>
            </a:extLst>
          </p:cNvPr>
          <p:cNvSpPr>
            <a:spLocks noGrp="1"/>
          </p:cNvSpPr>
          <p:nvPr>
            <p:ph sz="half" idx="1"/>
          </p:nvPr>
        </p:nvSpPr>
        <p:spPr>
          <a:xfrm>
            <a:off x="623636" y="1412776"/>
            <a:ext cx="4682657" cy="4608512"/>
          </a:xfrm>
        </p:spPr>
        <p:txBody>
          <a:bodyPr anchor="ctr"/>
          <a:lstStyle/>
          <a:p>
            <a:r>
              <a:rPr lang="zh-CN" altLang="en-US" dirty="0"/>
              <a:t>因为 </a:t>
            </a:r>
            <a:r>
              <a:rPr lang="en-US" altLang="zh-CN" dirty="0"/>
              <a:t>GPU</a:t>
            </a:r>
            <a:r>
              <a:rPr lang="zh-CN" altLang="en-US" dirty="0"/>
              <a:t> 需要的 </a:t>
            </a:r>
            <a:r>
              <a:rPr lang="en-US" altLang="zh-CN" dirty="0"/>
              <a:t>PCIe</a:t>
            </a:r>
            <a:r>
              <a:rPr lang="zh-CN" altLang="en-US" dirty="0"/>
              <a:t> 通道数量超过了芯片组所能提供的数量，所以每一对 </a:t>
            </a:r>
            <a:r>
              <a:rPr lang="en-US" altLang="zh-CN" dirty="0"/>
              <a:t>GPU</a:t>
            </a:r>
            <a:r>
              <a:rPr lang="zh-CN" altLang="en-US" dirty="0"/>
              <a:t> 将连接到一组 </a:t>
            </a:r>
            <a:r>
              <a:rPr lang="en-US" altLang="zh-CN" dirty="0"/>
              <a:t>PCIe switch</a:t>
            </a:r>
            <a:r>
              <a:rPr lang="zh-CN" altLang="en-US" dirty="0"/>
              <a:t> 上与志强相连，然后两块</a:t>
            </a:r>
            <a:r>
              <a:rPr lang="en-US" altLang="zh-CN" dirty="0"/>
              <a:t>Intel</a:t>
            </a:r>
            <a:r>
              <a:rPr lang="zh-CN" altLang="en-US" dirty="0"/>
              <a:t> 再通过 </a:t>
            </a:r>
            <a:r>
              <a:rPr lang="en-US" altLang="zh-CN" dirty="0"/>
              <a:t>QPI</a:t>
            </a:r>
            <a:r>
              <a:rPr lang="zh-CN" altLang="en-US" dirty="0"/>
              <a:t> 总线连接</a:t>
            </a:r>
          </a:p>
        </p:txBody>
      </p:sp>
      <p:pic>
        <p:nvPicPr>
          <p:cNvPr id="8" name="图片 7">
            <a:extLst>
              <a:ext uri="{FF2B5EF4-FFF2-40B4-BE49-F238E27FC236}">
                <a16:creationId xmlns:a16="http://schemas.microsoft.com/office/drawing/2014/main" id="{CCA2EC62-CFD5-A64C-ACB0-314014B3C6A2}"/>
              </a:ext>
            </a:extLst>
          </p:cNvPr>
          <p:cNvPicPr>
            <a:picLocks noChangeAspect="1"/>
          </p:cNvPicPr>
          <p:nvPr/>
        </p:nvPicPr>
        <p:blipFill>
          <a:blip r:embed="rId2"/>
          <a:stretch>
            <a:fillRect/>
          </a:stretch>
        </p:blipFill>
        <p:spPr>
          <a:xfrm>
            <a:off x="5594325" y="908720"/>
            <a:ext cx="6120680" cy="5421618"/>
          </a:xfrm>
          <a:prstGeom prst="rect">
            <a:avLst/>
          </a:prstGeom>
        </p:spPr>
      </p:pic>
    </p:spTree>
    <p:extLst>
      <p:ext uri="{BB962C8B-B14F-4D97-AF65-F5344CB8AC3E}">
        <p14:creationId xmlns:p14="http://schemas.microsoft.com/office/powerpoint/2010/main" val="308132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DDE255-2932-094B-9386-EFE2FB7C2567}"/>
              </a:ext>
            </a:extLst>
          </p:cNvPr>
          <p:cNvPicPr>
            <a:picLocks noChangeAspect="1"/>
          </p:cNvPicPr>
          <p:nvPr/>
        </p:nvPicPr>
        <p:blipFill>
          <a:blip r:embed="rId2"/>
          <a:stretch>
            <a:fillRect/>
          </a:stretch>
        </p:blipFill>
        <p:spPr>
          <a:xfrm>
            <a:off x="-1" y="1502914"/>
            <a:ext cx="12196763" cy="3852171"/>
          </a:xfrm>
          <a:prstGeom prst="rect">
            <a:avLst/>
          </a:prstGeom>
        </p:spPr>
      </p:pic>
      <p:sp>
        <p:nvSpPr>
          <p:cNvPr id="6" name="标题 5">
            <a:extLst>
              <a:ext uri="{FF2B5EF4-FFF2-40B4-BE49-F238E27FC236}">
                <a16:creationId xmlns:a16="http://schemas.microsoft.com/office/drawing/2014/main" id="{A6093806-55F9-AC41-B4F4-35EFBF5B5774}"/>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Tesla</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V100</a:t>
            </a:r>
            <a:r>
              <a:rPr lang="zh-CN" altLang="en-US" dirty="0">
                <a:latin typeface="Futura Medium" panose="020B0602020204020303" pitchFamily="34" charset="-79"/>
                <a:cs typeface="Futura Medium" panose="020B0602020204020303" pitchFamily="34" charset="-79"/>
              </a:rPr>
              <a:t> </a:t>
            </a:r>
            <a:r>
              <a:rPr lang="en-US" altLang="zh-CN" dirty="0"/>
              <a:t>DGX-1</a:t>
            </a:r>
            <a:r>
              <a:rPr lang="zh-CN" altLang="en-US" dirty="0"/>
              <a:t> 硬件渲染图</a:t>
            </a:r>
            <a:endParaRPr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7830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Font typeface="+mj-lt"/>
              <a:buAutoNum type="arabicPeriod"/>
            </a:pPr>
            <a:r>
              <a:rPr lang="en-US" altLang="zh-CN" sz="1200" dirty="0">
                <a:hlinkClick r:id="rId2"/>
              </a:rPr>
              <a:t>https://fuse.wikichip.org/news/1224/a-look-at-nvidias-nvlink-interconnect-and-the-nvswitch/</a:t>
            </a:r>
            <a:endParaRPr lang="en-US" altLang="zh-CN" sz="1200" dirty="0"/>
          </a:p>
          <a:p>
            <a:pPr>
              <a:buFont typeface="+mj-lt"/>
              <a:buAutoNum type="arabicPeriod"/>
            </a:pPr>
            <a:r>
              <a:rPr lang="en-US" altLang="zh-CN" sz="1200" dirty="0">
                <a:hlinkClick r:id="rId3"/>
              </a:rPr>
              <a:t>https://blog.csdn.net/BtB5e6Nsu1g511Eg5XEg/article/details/86762135</a:t>
            </a:r>
            <a:endParaRPr lang="en-US" altLang="zh-CN" sz="1200" dirty="0"/>
          </a:p>
          <a:p>
            <a:pPr>
              <a:buFont typeface="+mj-lt"/>
              <a:buAutoNum type="arabicPeriod"/>
            </a:pPr>
            <a:r>
              <a:rPr lang="en-US" altLang="zh-CN" sz="1200" dirty="0">
                <a:hlinkClick r:id="rId4"/>
              </a:rPr>
              <a:t>https://developer.nvidia.com/blog/upgrading-multi-gpu-interconnectivity-with-the-third-generation-nvidia-nvswitch/</a:t>
            </a:r>
            <a:endParaRPr lang="en-US" altLang="zh-CN" sz="1200" dirty="0"/>
          </a:p>
          <a:p>
            <a:pPr>
              <a:buFont typeface="+mj-lt"/>
              <a:buAutoNum type="arabicPeriod"/>
            </a:pPr>
            <a:r>
              <a:rPr lang="en-US" altLang="zh-CN" sz="1200" dirty="0">
                <a:hlinkClick r:id="rId5"/>
              </a:rPr>
              <a:t>https://www.nextplatform.com/2016/05/04/nvlink-takes-gpu-acceleration-next-level/</a:t>
            </a:r>
            <a:endParaRPr lang="en-US" altLang="zh-CN" sz="1200" dirty="0"/>
          </a:p>
          <a:p>
            <a:pPr>
              <a:buFont typeface="+mj-lt"/>
              <a:buAutoNum type="arabicPeriod"/>
            </a:pPr>
            <a:r>
              <a:rPr lang="en-US" altLang="zh-CN" sz="1200" dirty="0">
                <a:hlinkClick r:id="rId6"/>
              </a:rPr>
              <a:t>https://www.servethehome.com/nvidia-nvlink4-nvswitch-at-hot-chips-34/</a:t>
            </a:r>
            <a:endParaRPr lang="en-US" altLang="zh-CN" sz="1200" dirty="0"/>
          </a:p>
          <a:p>
            <a:pPr>
              <a:buFont typeface="+mj-lt"/>
              <a:buAutoNum type="arabicPeriod"/>
            </a:pPr>
            <a:r>
              <a:rPr lang="en-US" altLang="zh-CN" sz="1200" dirty="0">
                <a:hlinkClick r:id="rId7"/>
              </a:rPr>
              <a:t>https://www.servethehome.com/nvidia-nvswitch-details-at-hot-chips-30/</a:t>
            </a:r>
            <a:br>
              <a:rPr lang="en-US" altLang="zh-CN" sz="1200" dirty="0"/>
            </a:br>
            <a:r>
              <a:rPr lang="en-US" altLang="zh-CN" sz="1200" dirty="0">
                <a:hlinkClick r:id="rId8"/>
              </a:rPr>
              <a:t>https://hc34.hotchips.org/</a:t>
            </a:r>
            <a:endParaRPr lang="en-US" altLang="zh-CN" sz="1200" dirty="0"/>
          </a:p>
          <a:p>
            <a:pPr>
              <a:buFont typeface="+mj-lt"/>
              <a:buAutoNum type="arabicPeriod"/>
            </a:pPr>
            <a:r>
              <a:rPr lang="en-US" altLang="zh-CN" sz="1200" dirty="0">
                <a:hlinkClick r:id="rId9"/>
              </a:rPr>
              <a:t>https://www.infoq.cn/article/3d4msrvs8zotgcj7*krt</a:t>
            </a:r>
            <a:endParaRPr lang="en-US" altLang="zh-CN" sz="1200" dirty="0"/>
          </a:p>
          <a:p>
            <a:pPr>
              <a:buFont typeface="+mj-lt"/>
              <a:buAutoNum type="arabicPeriod"/>
            </a:pPr>
            <a:r>
              <a:rPr lang="en-US" altLang="zh-CN" sz="1200" dirty="0">
                <a:hlinkClick r:id="rId10"/>
              </a:rPr>
              <a:t>https://zhuanlan.zhihu.com/p/399405214</a:t>
            </a:r>
            <a:endParaRPr lang="en-US" altLang="zh-CN" sz="1200" dirty="0"/>
          </a:p>
          <a:p>
            <a:pPr>
              <a:buFont typeface="+mj-lt"/>
              <a:buAutoNum type="arabicPeriod"/>
            </a:pPr>
            <a:r>
              <a:rPr lang="en-US" altLang="zh-CN" sz="1200" dirty="0">
                <a:hlinkClick r:id="rId11"/>
              </a:rPr>
              <a:t>https://www.zhihu.com/question/63219175</a:t>
            </a:r>
            <a:endParaRPr lang="en-US" altLang="zh-CN" sz="1200" dirty="0"/>
          </a:p>
          <a:p>
            <a:pPr>
              <a:buFont typeface="+mj-lt"/>
              <a:buAutoNum type="arabicPeriod"/>
            </a:pPr>
            <a:r>
              <a:rPr lang="en-US" altLang="zh-CN" sz="1200" dirty="0">
                <a:hlinkClick r:id="rId12"/>
              </a:rPr>
              <a:t>https://developer.aliyun.com/article/591403</a:t>
            </a:r>
            <a:endParaRPr lang="en-US" altLang="zh-CN" sz="1200" dirty="0"/>
          </a:p>
          <a:p>
            <a:pPr>
              <a:buFont typeface="+mj-lt"/>
              <a:buAutoNum type="arabicPeriod"/>
            </a:pPr>
            <a:r>
              <a:rPr lang="en-US" altLang="zh-CN" sz="1200" dirty="0">
                <a:hlinkClick r:id="rId13"/>
              </a:rPr>
              <a:t>https://developer.aliyun.com/article/603617</a:t>
            </a:r>
            <a:endParaRPr lang="en-US" altLang="zh-CN" sz="1200" dirty="0"/>
          </a:p>
          <a:p>
            <a:pPr>
              <a:buFont typeface="+mj-lt"/>
              <a:buAutoNum type="arabicPeriod"/>
            </a:pPr>
            <a:r>
              <a:rPr lang="en-US" altLang="zh-CN" sz="1200" dirty="0">
                <a:hlinkClick r:id="rId14"/>
              </a:rPr>
              <a:t>https://developer.aliyun.com/article/599183</a:t>
            </a:r>
            <a:endParaRPr lang="en-US" altLang="zh-CN" sz="1200" dirty="0"/>
          </a:p>
          <a:p>
            <a:pPr>
              <a:buFont typeface="+mj-lt"/>
              <a:buAutoNum type="arabicPeriod"/>
            </a:pPr>
            <a:r>
              <a:rPr lang="en-US" altLang="zh-CN" sz="1200" dirty="0">
                <a:hlinkClick r:id="rId15"/>
              </a:rPr>
              <a:t>https://blog.csdn.net/tony_vip/article/details/117131380</a:t>
            </a:r>
            <a:endParaRPr lang="en-US" altLang="zh-CN" sz="1200" dirty="0"/>
          </a:p>
          <a:p>
            <a:pPr>
              <a:buFont typeface="+mj-lt"/>
              <a:buAutoNum type="arabicPeriod"/>
            </a:pPr>
            <a:endParaRPr lang="en-US" altLang="zh-CN" sz="1200"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内容介绍</a:t>
            </a:r>
          </a:p>
          <a:p>
            <a:pPr lvl="1"/>
            <a:r>
              <a:rPr lang="en-US" altLang="zh-CN" sz="2400" dirty="0">
                <a:solidFill>
                  <a:srgbClr val="374154"/>
                </a:solidFill>
                <a:latin typeface="Gill Sans MT" panose="020B0502020104020203" pitchFamily="34" charset="0"/>
              </a:rPr>
              <a:t>Before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发展</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Architecture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结构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Topology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拓扑</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Before</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NVLink</a:t>
            </a:r>
            <a:endParaRPr kumimoji="1" lang="zh-CN" altLang="en-US" sz="9600" b="1" dirty="0">
              <a:solidFill>
                <a:srgbClr val="91D15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C70600-40AE-E549-9B3F-AFA04DF3117A}"/>
              </a:ext>
            </a:extLst>
          </p:cNvPr>
          <p:cNvSpPr>
            <a:spLocks noGrp="1"/>
          </p:cNvSpPr>
          <p:nvPr>
            <p:ph type="title"/>
          </p:nvPr>
        </p:nvSpPr>
        <p:spPr/>
        <p:txBody>
          <a:bodyPr/>
          <a:lstStyle/>
          <a:p>
            <a:r>
              <a:rPr lang="en-US" altLang="zh-CN" b="0" dirty="0"/>
              <a:t>PCIe</a:t>
            </a:r>
            <a:endParaRPr lang="zh-CN" altLang="en-US" dirty="0"/>
          </a:p>
        </p:txBody>
      </p:sp>
      <p:sp>
        <p:nvSpPr>
          <p:cNvPr id="5" name="内容占位符 4">
            <a:extLst>
              <a:ext uri="{FF2B5EF4-FFF2-40B4-BE49-F238E27FC236}">
                <a16:creationId xmlns:a16="http://schemas.microsoft.com/office/drawing/2014/main" id="{6BF99232-762E-B14A-9774-4A75D8C61F77}"/>
              </a:ext>
            </a:extLst>
          </p:cNvPr>
          <p:cNvSpPr>
            <a:spLocks noGrp="1"/>
          </p:cNvSpPr>
          <p:nvPr>
            <p:ph sz="half" idx="1"/>
          </p:nvPr>
        </p:nvSpPr>
        <p:spPr>
          <a:xfrm>
            <a:off x="623635" y="1268760"/>
            <a:ext cx="10963473" cy="1512168"/>
          </a:xfrm>
        </p:spPr>
        <p:txBody>
          <a:bodyPr/>
          <a:lstStyle/>
          <a:p>
            <a:r>
              <a:rPr lang="zh-CN" altLang="en-US" dirty="0"/>
              <a:t>为了计算节点互联，多个 </a:t>
            </a:r>
            <a:r>
              <a:rPr lang="en-US" altLang="zh-CN" dirty="0"/>
              <a:t>GPU</a:t>
            </a:r>
            <a:r>
              <a:rPr lang="zh-CN" altLang="en-US" dirty="0"/>
              <a:t> 通过 </a:t>
            </a:r>
            <a:r>
              <a:rPr lang="en-US" altLang="zh-CN" dirty="0"/>
              <a:t>PCIe Switch</a:t>
            </a:r>
            <a:r>
              <a:rPr lang="zh-CN" altLang="en-US" dirty="0"/>
              <a:t> 直接与 </a:t>
            </a:r>
            <a:r>
              <a:rPr lang="en-US" altLang="zh-CN" dirty="0"/>
              <a:t>CPU</a:t>
            </a:r>
            <a:r>
              <a:rPr lang="zh-CN" altLang="en-US" dirty="0"/>
              <a:t> 相连。</a:t>
            </a:r>
            <a:r>
              <a:rPr lang="en-US" altLang="zh-CN" dirty="0"/>
              <a:t>PCIe 3.0</a:t>
            </a:r>
            <a:r>
              <a:rPr lang="zh-CN" altLang="en-US" dirty="0"/>
              <a:t> </a:t>
            </a:r>
            <a:r>
              <a:rPr lang="en-US" altLang="zh-CN" dirty="0"/>
              <a:t>x</a:t>
            </a:r>
            <a:r>
              <a:rPr lang="zh-CN" altLang="en-US" dirty="0"/>
              <a:t> </a:t>
            </a:r>
            <a:r>
              <a:rPr lang="en-US" altLang="zh-CN" dirty="0"/>
              <a:t>16</a:t>
            </a:r>
            <a:r>
              <a:rPr lang="zh-CN" altLang="en-US" dirty="0"/>
              <a:t> </a:t>
            </a:r>
            <a:r>
              <a:rPr lang="en-US" altLang="zh-CN" dirty="0"/>
              <a:t>~32GB/s</a:t>
            </a:r>
            <a:r>
              <a:rPr lang="zh-CN" altLang="en-US" dirty="0"/>
              <a:t> 双向带宽，但是当训练数据不停增长的时候，互联方案称为系统瓶颈。如果不改进这个互联带宽，那么新时代</a:t>
            </a:r>
            <a:r>
              <a:rPr lang="en-US" altLang="zh-CN" dirty="0"/>
              <a:t>GPU</a:t>
            </a:r>
            <a:r>
              <a:rPr lang="zh-CN" altLang="en-US" dirty="0"/>
              <a:t>带来的额外性能就没法发挥出来，从而无法满足现实需求负载的增长。</a:t>
            </a:r>
          </a:p>
        </p:txBody>
      </p:sp>
      <p:pic>
        <p:nvPicPr>
          <p:cNvPr id="3" name="图片 2">
            <a:extLst>
              <a:ext uri="{FF2B5EF4-FFF2-40B4-BE49-F238E27FC236}">
                <a16:creationId xmlns:a16="http://schemas.microsoft.com/office/drawing/2014/main" id="{54241B59-EE28-434F-9B9A-81B27CD6218B}"/>
              </a:ext>
            </a:extLst>
          </p:cNvPr>
          <p:cNvPicPr>
            <a:picLocks noChangeAspect="1"/>
          </p:cNvPicPr>
          <p:nvPr/>
        </p:nvPicPr>
        <p:blipFill>
          <a:blip r:embed="rId2"/>
          <a:stretch>
            <a:fillRect/>
          </a:stretch>
        </p:blipFill>
        <p:spPr>
          <a:xfrm>
            <a:off x="2930029" y="3010078"/>
            <a:ext cx="6229906" cy="3168352"/>
          </a:xfrm>
          <a:prstGeom prst="rect">
            <a:avLst/>
          </a:prstGeom>
        </p:spPr>
      </p:pic>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zh-CN" altLang="en-US" dirty="0"/>
              <a:t>单 </a:t>
            </a:r>
            <a:r>
              <a:rPr kumimoji="1" lang="en-US" altLang="zh-CN" dirty="0"/>
              <a:t>GPU</a:t>
            </a:r>
            <a:r>
              <a:rPr kumimoji="1" lang="zh-CN" altLang="en-US" dirty="0"/>
              <a:t> 里面多个 </a:t>
            </a:r>
            <a:r>
              <a:rPr kumimoji="1" lang="en-US" altLang="zh-CN" dirty="0"/>
              <a:t>SM</a:t>
            </a:r>
            <a:r>
              <a:rPr kumimoji="1" lang="zh-CN" altLang="en-US" dirty="0"/>
              <a:t> 核心</a:t>
            </a:r>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409749" y="1484784"/>
            <a:ext cx="3674546" cy="4608512"/>
          </a:xfrm>
        </p:spPr>
        <p:txBody>
          <a:bodyPr anchor="ctr"/>
          <a:lstStyle/>
          <a:p>
            <a:pPr>
              <a:spcAft>
                <a:spcPts val="500"/>
              </a:spcAft>
            </a:pPr>
            <a:r>
              <a:rPr kumimoji="1" lang="zh-CN" altLang="en-US" dirty="0"/>
              <a:t>使用 </a:t>
            </a:r>
            <a:r>
              <a:rPr kumimoji="1" lang="en-US" altLang="zh-CN" dirty="0"/>
              <a:t>CUDA</a:t>
            </a:r>
            <a:r>
              <a:rPr kumimoji="1" lang="zh-CN" altLang="en-US" dirty="0"/>
              <a:t> 来驱动硬件并行执行真正的计算；</a:t>
            </a:r>
            <a:endParaRPr kumimoji="1" lang="en-US" altLang="zh-CN" dirty="0"/>
          </a:p>
          <a:p>
            <a:pPr>
              <a:spcAft>
                <a:spcPts val="500"/>
              </a:spcAft>
            </a:pPr>
            <a:r>
              <a:rPr kumimoji="1" lang="en-US" altLang="zh-CN" dirty="0"/>
              <a:t>GPU</a:t>
            </a:r>
            <a:r>
              <a:rPr kumimoji="1" lang="zh-CN" altLang="en-US" dirty="0"/>
              <a:t> 把线程工作分配给每个 </a:t>
            </a:r>
            <a:r>
              <a:rPr kumimoji="1" lang="en-US" altLang="zh-CN" dirty="0"/>
              <a:t>GPC/SM</a:t>
            </a:r>
            <a:r>
              <a:rPr kumimoji="1" lang="zh-CN" altLang="en-US" dirty="0"/>
              <a:t> </a:t>
            </a:r>
            <a:r>
              <a:rPr kumimoji="1" lang="en-US" altLang="zh-CN" dirty="0"/>
              <a:t>cores</a:t>
            </a:r>
            <a:r>
              <a:rPr kumimoji="1" lang="zh-CN" altLang="en-US" dirty="0"/>
              <a:t>；</a:t>
            </a:r>
            <a:endParaRPr kumimoji="1" lang="en-US" altLang="zh-CN" dirty="0"/>
          </a:p>
          <a:p>
            <a:pPr>
              <a:spcAft>
                <a:spcPts val="500"/>
              </a:spcAft>
            </a:pPr>
            <a:r>
              <a:rPr kumimoji="1" lang="en-US" altLang="zh-CN" dirty="0"/>
              <a:t>GPC/SM cores </a:t>
            </a:r>
            <a:r>
              <a:rPr kumimoji="1" lang="zh-CN" altLang="en-US" dirty="0"/>
              <a:t>利用 </a:t>
            </a:r>
            <a:r>
              <a:rPr kumimoji="1" lang="en-US" altLang="zh-CN" dirty="0"/>
              <a:t>HBM2</a:t>
            </a:r>
            <a:r>
              <a:rPr kumimoji="1" lang="zh-CN" altLang="en-US" dirty="0"/>
              <a:t> 中的数据进行计算；</a:t>
            </a:r>
            <a:endParaRPr kumimoji="1" lang="en-US" altLang="zh-CN" dirty="0"/>
          </a:p>
          <a:p>
            <a:pPr>
              <a:spcAft>
                <a:spcPts val="500"/>
              </a:spcAft>
            </a:pPr>
            <a:r>
              <a:rPr kumimoji="1" lang="en-US" altLang="zh-CN" dirty="0"/>
              <a:t>GPC/SM cores </a:t>
            </a:r>
            <a:r>
              <a:rPr kumimoji="1" lang="zh-CN" altLang="en-US" dirty="0"/>
              <a:t>之间可以共享</a:t>
            </a:r>
            <a:r>
              <a:rPr kumimoji="1" lang="en-US" altLang="zh-CN" dirty="0"/>
              <a:t> HBM2</a:t>
            </a:r>
            <a:r>
              <a:rPr kumimoji="1" lang="zh-CN" altLang="en-US" dirty="0"/>
              <a:t> 中的数据；</a:t>
            </a:r>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a:stretch>
            <a:fillRect/>
          </a:stretch>
        </p:blipFill>
        <p:spPr>
          <a:xfrm>
            <a:off x="4276155" y="1306287"/>
            <a:ext cx="7556172" cy="507504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255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GPU</a:t>
            </a:r>
            <a:r>
              <a:rPr lang="zh-CN" altLang="en-US" dirty="0"/>
              <a:t> 间通过 </a:t>
            </a:r>
            <a:r>
              <a:rPr lang="en-US" altLang="zh-CN" dirty="0"/>
              <a:t>PCIe</a:t>
            </a:r>
            <a:r>
              <a:rPr lang="zh-CN" altLang="en-US" dirty="0"/>
              <a:t> 通信</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409749" y="1412776"/>
            <a:ext cx="3530530" cy="4608512"/>
          </a:xfrm>
        </p:spPr>
        <p:txBody>
          <a:bodyPr anchor="ctr"/>
          <a:lstStyle/>
          <a:p>
            <a:pPr>
              <a:spcAft>
                <a:spcPts val="500"/>
              </a:spcAft>
            </a:pPr>
            <a:r>
              <a:rPr kumimoji="1" lang="zh-CN" altLang="en-US" dirty="0"/>
              <a:t>如果要对其他 </a:t>
            </a:r>
            <a:r>
              <a:rPr kumimoji="1" lang="en-US" altLang="zh-CN" dirty="0"/>
              <a:t>GPU</a:t>
            </a:r>
            <a:r>
              <a:rPr kumimoji="1" lang="zh-CN" altLang="en-US" dirty="0"/>
              <a:t> 的 </a:t>
            </a:r>
            <a:r>
              <a:rPr kumimoji="1" lang="en-US" altLang="zh-CN" dirty="0"/>
              <a:t>HBM2 </a:t>
            </a:r>
            <a:r>
              <a:rPr kumimoji="1" lang="zh-CN" altLang="en-US" dirty="0"/>
              <a:t>进行访问，需要走 </a:t>
            </a:r>
            <a:r>
              <a:rPr kumimoji="1" lang="en-US" altLang="zh-CN" dirty="0"/>
              <a:t>PCIe</a:t>
            </a:r>
            <a:r>
              <a:rPr kumimoji="1" lang="zh-CN" altLang="en-US" dirty="0"/>
              <a:t>；</a:t>
            </a:r>
            <a:endParaRPr kumimoji="1" lang="en-US" altLang="zh-CN" dirty="0"/>
          </a:p>
          <a:p>
            <a:pPr>
              <a:spcAft>
                <a:spcPts val="500"/>
              </a:spcAft>
            </a:pPr>
            <a:r>
              <a:rPr kumimoji="1" lang="en-US" altLang="zh-CN" dirty="0"/>
              <a:t>GPU-to-GPU </a:t>
            </a:r>
            <a:r>
              <a:rPr kumimoji="1" lang="zh-CN" altLang="en-US" dirty="0"/>
              <a:t>之间的交互需要通过 </a:t>
            </a:r>
            <a:r>
              <a:rPr kumimoji="1" lang="en-US" altLang="zh-CN" dirty="0"/>
              <a:t>CPU</a:t>
            </a:r>
            <a:r>
              <a:rPr kumimoji="1" lang="zh-CN" altLang="en-US" dirty="0"/>
              <a:t> 进行分配调度；</a:t>
            </a:r>
            <a:endParaRPr kumimoji="1" lang="en-US" altLang="zh-CN" dirty="0"/>
          </a:p>
          <a:p>
            <a:pPr>
              <a:spcAft>
                <a:spcPts val="500"/>
              </a:spcAft>
            </a:pPr>
            <a:r>
              <a:rPr kumimoji="1" lang="en-US" altLang="zh-CN" dirty="0"/>
              <a:t>PCIe </a:t>
            </a:r>
            <a:r>
              <a:rPr kumimoji="1" lang="zh-CN" altLang="en-US" dirty="0"/>
              <a:t>的带宽限制了 </a:t>
            </a:r>
            <a:r>
              <a:rPr kumimoji="1" lang="en-US" altLang="zh-CN" dirty="0"/>
              <a:t>GPU-to-GPU </a:t>
            </a:r>
            <a:r>
              <a:rPr kumimoji="1" lang="zh-CN" altLang="en-US" dirty="0"/>
              <a:t>的速率；</a:t>
            </a:r>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a:stretch>
            <a:fillRect/>
          </a:stretch>
        </p:blipFill>
        <p:spPr>
          <a:xfrm>
            <a:off x="4298181" y="1322962"/>
            <a:ext cx="7531116" cy="505836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5548092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GPU</a:t>
            </a:r>
            <a:r>
              <a:rPr kumimoji="1" lang="zh-CN" altLang="en-US" dirty="0"/>
              <a:t> 间使用 </a:t>
            </a:r>
            <a:r>
              <a:rPr kumimoji="1" lang="en-US" altLang="zh-CN" dirty="0"/>
              <a:t>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a:xfrm>
            <a:off x="481757" y="1412776"/>
            <a:ext cx="3386514" cy="4608512"/>
          </a:xfrm>
        </p:spPr>
        <p:txBody>
          <a:bodyPr anchor="ctr"/>
          <a:lstStyle/>
          <a:p>
            <a:r>
              <a:rPr kumimoji="1" lang="en-US" altLang="zh-CN" dirty="0"/>
              <a:t>GPCs </a:t>
            </a:r>
            <a:r>
              <a:rPr kumimoji="1" lang="zh-CN" altLang="en-US" dirty="0"/>
              <a:t>可以访问卡间</a:t>
            </a:r>
            <a:r>
              <a:rPr kumimoji="1" lang="en-US" altLang="zh-CN" dirty="0"/>
              <a:t> HBM2 </a:t>
            </a:r>
            <a:r>
              <a:rPr kumimoji="1" lang="zh-CN" altLang="en-US" dirty="0"/>
              <a:t>内存数据；</a:t>
            </a:r>
            <a:endParaRPr kumimoji="1" lang="en-US" altLang="zh-CN" dirty="0"/>
          </a:p>
          <a:p>
            <a:r>
              <a:rPr kumimoji="1" lang="zh-CN" altLang="en-US" dirty="0"/>
              <a:t>通过多条 </a:t>
            </a:r>
            <a:r>
              <a:rPr kumimoji="1" lang="en-US" altLang="zh-CN" dirty="0"/>
              <a:t>NVLink</a:t>
            </a:r>
            <a:r>
              <a:rPr kumimoji="1" lang="zh-CN" altLang="en-US" dirty="0"/>
              <a:t> 来对其他 </a:t>
            </a:r>
            <a:r>
              <a:rPr kumimoji="1" lang="en-US" altLang="zh-CN" dirty="0"/>
              <a:t>GPU</a:t>
            </a:r>
            <a:r>
              <a:rPr kumimoji="1" lang="zh-CN" altLang="en-US" dirty="0"/>
              <a:t> 内的 </a:t>
            </a:r>
            <a:r>
              <a:rPr kumimoji="1" lang="en-US" altLang="zh-CN" dirty="0"/>
              <a:t>HBM2 </a:t>
            </a:r>
            <a:r>
              <a:rPr kumimoji="1" lang="zh-CN" altLang="en-US" dirty="0"/>
              <a:t>数据进行访问；</a:t>
            </a:r>
            <a:endParaRPr kumimoji="1" lang="en-US" altLang="zh-CN" dirty="0"/>
          </a:p>
          <a:p>
            <a:r>
              <a:rPr kumimoji="1" lang="zh-CN" altLang="en-US" dirty="0"/>
              <a:t>成为了 </a:t>
            </a:r>
            <a:r>
              <a:rPr kumimoji="1" lang="en-US" altLang="zh-CN" dirty="0"/>
              <a:t>XBARs</a:t>
            </a:r>
            <a:r>
              <a:rPr kumimoji="1" lang="zh-CN" altLang="en-US" dirty="0"/>
              <a:t> 的桥梁，并且与 </a:t>
            </a:r>
            <a:r>
              <a:rPr kumimoji="1" lang="en-US" altLang="zh-CN" dirty="0"/>
              <a:t>PCIe</a:t>
            </a:r>
            <a:r>
              <a:rPr kumimoji="1" lang="zh-CN" altLang="en-US" dirty="0"/>
              <a:t> 不冲突，作为互补方案；</a:t>
            </a:r>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a:stretch>
            <a:fillRect/>
          </a:stretch>
        </p:blipFill>
        <p:spPr>
          <a:xfrm>
            <a:off x="4298181" y="1268760"/>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2100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r>
              <a:rPr lang="en-US" altLang="zh-CN" dirty="0"/>
              <a:t>GPU</a:t>
            </a:r>
            <a:r>
              <a:rPr lang="zh-CN" altLang="en-US" dirty="0"/>
              <a:t> 间互联</a:t>
            </a:r>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a:xfrm>
            <a:off x="623636" y="1412776"/>
            <a:ext cx="4754665" cy="4608512"/>
          </a:xfrm>
        </p:spPr>
        <p:txBody>
          <a:bodyPr anchor="ctr"/>
          <a:lstStyle/>
          <a:p>
            <a:r>
              <a:rPr lang="en-US" altLang="zh-CN" dirty="0"/>
              <a:t>NVLink</a:t>
            </a:r>
            <a:r>
              <a:rPr lang="zh-CN" altLang="en-US" dirty="0"/>
              <a:t> 可以使得更多的</a:t>
            </a:r>
            <a:r>
              <a:rPr lang="en-US" altLang="zh-CN" dirty="0"/>
              <a:t>GPU</a:t>
            </a:r>
            <a:r>
              <a:rPr lang="zh-CN" altLang="en-US" dirty="0"/>
              <a:t>间进行互联；</a:t>
            </a:r>
            <a:endParaRPr lang="en-US" altLang="zh-CN" dirty="0"/>
          </a:p>
          <a:p>
            <a:r>
              <a:rPr lang="zh-CN" altLang="en-US" dirty="0"/>
              <a:t>实现单个 </a:t>
            </a:r>
            <a:r>
              <a:rPr lang="en-US" altLang="zh-CN" dirty="0"/>
              <a:t>GPU</a:t>
            </a:r>
            <a:r>
              <a:rPr lang="zh-CN" altLang="en-US" dirty="0"/>
              <a:t> 驱动进程可以控制所有</a:t>
            </a:r>
            <a:r>
              <a:rPr lang="en-US" altLang="zh-CN" dirty="0"/>
              <a:t>GPU</a:t>
            </a:r>
            <a:r>
              <a:rPr lang="zh-CN" altLang="en-US" dirty="0"/>
              <a:t>的计算任务；</a:t>
            </a:r>
            <a:endParaRPr lang="en-US" altLang="zh-CN" dirty="0"/>
          </a:p>
          <a:p>
            <a:r>
              <a:rPr lang="en-US" altLang="zh-CN" dirty="0"/>
              <a:t>HBM2</a:t>
            </a:r>
            <a:r>
              <a:rPr lang="zh-CN" altLang="en-US" dirty="0"/>
              <a:t> 可以在不受其他进程干扰下下访问（</a:t>
            </a:r>
            <a:r>
              <a:rPr lang="en-US" altLang="zh-CN" dirty="0"/>
              <a:t>LD/ST</a:t>
            </a:r>
            <a:r>
              <a:rPr lang="zh-CN" altLang="en-US" dirty="0"/>
              <a:t>指令、</a:t>
            </a:r>
            <a:r>
              <a:rPr lang="en-US" altLang="zh-CN" dirty="0"/>
              <a:t>RDMA</a:t>
            </a:r>
            <a:r>
              <a:rPr lang="zh-CN" altLang="en-US" dirty="0"/>
              <a:t>） ；</a:t>
            </a:r>
            <a:endParaRPr lang="en-US" altLang="zh-CN" dirty="0"/>
          </a:p>
          <a:p>
            <a:r>
              <a:rPr lang="en-US" altLang="zh-CN" dirty="0"/>
              <a:t>XBAR</a:t>
            </a:r>
            <a:r>
              <a:rPr lang="zh-CN" altLang="en-US" dirty="0"/>
              <a:t> 作为桥接器可以独立演进发展，提供更高的带宽；</a:t>
            </a:r>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a:stretch>
            <a:fillRect/>
          </a:stretch>
        </p:blipFill>
        <p:spPr>
          <a:xfrm>
            <a:off x="5812487" y="1179990"/>
            <a:ext cx="5760640" cy="507408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644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34756</TotalTime>
  <Words>1362</Words>
  <Application>Microsoft Macintosh PowerPoint</Application>
  <PresentationFormat>自定义</PresentationFormat>
  <Paragraphs>104</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8</vt:i4>
      </vt:variant>
      <vt:variant>
        <vt:lpstr>幻灯片标题</vt:lpstr>
      </vt:variant>
      <vt:variant>
        <vt:i4>28</vt:i4>
      </vt:variant>
    </vt:vector>
  </HeadingPairs>
  <TitlesOfParts>
    <vt:vector size="49"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1_code01</vt:lpstr>
      <vt:lpstr>Thankyou</vt:lpstr>
      <vt:lpstr>AI 芯片</vt:lpstr>
      <vt:lpstr>PowerPoint 演示文稿</vt:lpstr>
      <vt:lpstr>PowerPoint 演示文稿</vt:lpstr>
      <vt:lpstr>PowerPoint 演示文稿</vt:lpstr>
      <vt:lpstr>PCIe</vt:lpstr>
      <vt:lpstr>单 GPU 里面多个 SM 核心</vt:lpstr>
      <vt:lpstr>GPU 间通过 PCIe 通信</vt:lpstr>
      <vt:lpstr>GPU 间使用 NVLink</vt:lpstr>
      <vt:lpstr>GPU 间互联</vt:lpstr>
      <vt:lpstr>PCIe</vt:lpstr>
      <vt:lpstr>PowerPoint 演示文稿</vt:lpstr>
      <vt:lpstr>第一代 NVLink P100 DEMO</vt:lpstr>
      <vt:lpstr>NVLink 连接</vt:lpstr>
      <vt:lpstr>NVLink 连接</vt:lpstr>
      <vt:lpstr>NVLink 连接</vt:lpstr>
      <vt:lpstr>NVLink 数据包</vt:lpstr>
      <vt:lpstr>NVLink 数据包</vt:lpstr>
      <vt:lpstr>NVLink 数据包</vt:lpstr>
      <vt:lpstr>PowerPoint 演示文稿</vt:lpstr>
      <vt:lpstr>第一代 NVLink P100 DEMO</vt:lpstr>
      <vt:lpstr>第一代 NVLink P100 DEMO</vt:lpstr>
      <vt:lpstr>第一代 NVLink P100 DEMO</vt:lpstr>
      <vt:lpstr>第一代 NVLink P100 DEMO</vt:lpstr>
      <vt:lpstr>第一代 NVLink P100 DEMO</vt:lpstr>
      <vt:lpstr>第一代 NVLink P100 DEMO</vt:lpstr>
      <vt:lpstr>Tesla V100 DGX-1 硬件渲染图</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6098</cp:revision>
  <dcterms:created xsi:type="dcterms:W3CDTF">2015-01-14T10:38:57Z</dcterms:created>
  <dcterms:modified xsi:type="dcterms:W3CDTF">2023-05-28T01:08:38Z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